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Lst>
  <p:notesMasterIdLst>
    <p:notesMasterId r:id="rId22"/>
  </p:notesMasterIdLst>
  <p:sldIdLst>
    <p:sldId id="256" r:id="rId3"/>
    <p:sldId id="257" r:id="rId4"/>
    <p:sldId id="258" r:id="rId5"/>
    <p:sldId id="259" r:id="rId6"/>
    <p:sldId id="262" r:id="rId7"/>
    <p:sldId id="266" r:id="rId8"/>
    <p:sldId id="275" r:id="rId9"/>
    <p:sldId id="273" r:id="rId10"/>
    <p:sldId id="261" r:id="rId11"/>
    <p:sldId id="263" r:id="rId12"/>
    <p:sldId id="264" r:id="rId13"/>
    <p:sldId id="272" r:id="rId14"/>
    <p:sldId id="265" r:id="rId15"/>
    <p:sldId id="267" r:id="rId16"/>
    <p:sldId id="274" r:id="rId17"/>
    <p:sldId id="268" r:id="rId18"/>
    <p:sldId id="269" r:id="rId19"/>
    <p:sldId id="270" r:id="rId20"/>
    <p:sldId id="271"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755"/>
    <p:restoredTop sz="94747"/>
  </p:normalViewPr>
  <p:slideViewPr>
    <p:cSldViewPr snapToGrid="0" snapToObjects="1">
      <p:cViewPr>
        <p:scale>
          <a:sx n="60" d="100"/>
          <a:sy n="60" d="100"/>
        </p:scale>
        <p:origin x="-654"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971925" y="0"/>
            <a:ext cx="3038475" cy="465138"/>
          </a:xfrm>
          <a:prstGeom prst="rect">
            <a:avLst/>
          </a:prstGeom>
        </p:spPr>
        <p:txBody>
          <a:bodyPr vert="horz" lIns="91440" tIns="45720" rIns="91440" bIns="45720" rtlCol="1"/>
          <a:lstStyle>
            <a:lvl1pPr algn="r">
              <a:defRPr sz="1200"/>
            </a:lvl1pPr>
          </a:lstStyle>
          <a:p>
            <a:endParaRPr lang="ar-KW"/>
          </a:p>
        </p:txBody>
      </p:sp>
      <p:sp>
        <p:nvSpPr>
          <p:cNvPr id="3" name="عنصر نائب للتاريخ 2"/>
          <p:cNvSpPr>
            <a:spLocks noGrp="1"/>
          </p:cNvSpPr>
          <p:nvPr>
            <p:ph type="dt" idx="1"/>
          </p:nvPr>
        </p:nvSpPr>
        <p:spPr>
          <a:xfrm>
            <a:off x="1588" y="0"/>
            <a:ext cx="3038475" cy="465138"/>
          </a:xfrm>
          <a:prstGeom prst="rect">
            <a:avLst/>
          </a:prstGeom>
        </p:spPr>
        <p:txBody>
          <a:bodyPr vert="horz" lIns="91440" tIns="45720" rIns="91440" bIns="45720" rtlCol="1"/>
          <a:lstStyle>
            <a:lvl1pPr algn="l">
              <a:defRPr sz="1200"/>
            </a:lvl1pPr>
          </a:lstStyle>
          <a:p>
            <a:fld id="{D4A18052-2B7F-491D-A593-68DE541AE329}" type="datetimeFigureOut">
              <a:rPr lang="ar-KW" smtClean="0"/>
              <a:t>10/10/1438</a:t>
            </a:fld>
            <a:endParaRPr lang="ar-KW"/>
          </a:p>
        </p:txBody>
      </p:sp>
      <p:sp>
        <p:nvSpPr>
          <p:cNvPr id="4" name="عنصر نائب لصورة الشريحة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1" anchor="ctr"/>
          <a:lstStyle/>
          <a:p>
            <a:endParaRPr lang="ar-KW"/>
          </a:p>
        </p:txBody>
      </p:sp>
      <p:sp>
        <p:nvSpPr>
          <p:cNvPr id="5" name="عنصر نائب للملاحظات 4"/>
          <p:cNvSpPr>
            <a:spLocks noGrp="1"/>
          </p:cNvSpPr>
          <p:nvPr>
            <p:ph type="body" sz="quarter" idx="3"/>
          </p:nvPr>
        </p:nvSpPr>
        <p:spPr>
          <a:xfrm>
            <a:off x="701675" y="4416425"/>
            <a:ext cx="5607050" cy="4183063"/>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6" name="عنصر نائب للتذييل 5"/>
          <p:cNvSpPr>
            <a:spLocks noGrp="1"/>
          </p:cNvSpPr>
          <p:nvPr>
            <p:ph type="ftr" sz="quarter" idx="4"/>
          </p:nvPr>
        </p:nvSpPr>
        <p:spPr>
          <a:xfrm>
            <a:off x="3971925" y="8829675"/>
            <a:ext cx="3038475" cy="465138"/>
          </a:xfrm>
          <a:prstGeom prst="rect">
            <a:avLst/>
          </a:prstGeom>
        </p:spPr>
        <p:txBody>
          <a:bodyPr vert="horz" lIns="91440" tIns="45720" rIns="91440" bIns="45720" rtlCol="1" anchor="b"/>
          <a:lstStyle>
            <a:lvl1pPr algn="r">
              <a:defRPr sz="1200"/>
            </a:lvl1pPr>
          </a:lstStyle>
          <a:p>
            <a:endParaRPr lang="ar-KW"/>
          </a:p>
        </p:txBody>
      </p:sp>
      <p:sp>
        <p:nvSpPr>
          <p:cNvPr id="7" name="عنصر نائب لرقم الشريحة 6"/>
          <p:cNvSpPr>
            <a:spLocks noGrp="1"/>
          </p:cNvSpPr>
          <p:nvPr>
            <p:ph type="sldNum" sz="quarter" idx="5"/>
          </p:nvPr>
        </p:nvSpPr>
        <p:spPr>
          <a:xfrm>
            <a:off x="1588" y="8829675"/>
            <a:ext cx="3038475" cy="465138"/>
          </a:xfrm>
          <a:prstGeom prst="rect">
            <a:avLst/>
          </a:prstGeom>
        </p:spPr>
        <p:txBody>
          <a:bodyPr vert="horz" lIns="91440" tIns="45720" rIns="91440" bIns="45720" rtlCol="1" anchor="b"/>
          <a:lstStyle>
            <a:lvl1pPr algn="l">
              <a:defRPr sz="1200"/>
            </a:lvl1pPr>
          </a:lstStyle>
          <a:p>
            <a:fld id="{081B4D5F-D45D-4F1B-8ED1-E2EFBB9057EA}" type="slidenum">
              <a:rPr lang="ar-KW" smtClean="0"/>
              <a:t>‹#›</a:t>
            </a:fld>
            <a:endParaRPr lang="ar-KW"/>
          </a:p>
        </p:txBody>
      </p:sp>
    </p:spTree>
    <p:extLst>
      <p:ext uri="{BB962C8B-B14F-4D97-AF65-F5344CB8AC3E}">
        <p14:creationId xmlns:p14="http://schemas.microsoft.com/office/powerpoint/2010/main" val="38136115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KW"/>
          </a:p>
        </p:txBody>
      </p:sp>
      <p:sp>
        <p:nvSpPr>
          <p:cNvPr id="4" name="عنصر نائب لرقم الشريحة 3"/>
          <p:cNvSpPr>
            <a:spLocks noGrp="1"/>
          </p:cNvSpPr>
          <p:nvPr>
            <p:ph type="sldNum" sz="quarter" idx="10"/>
          </p:nvPr>
        </p:nvSpPr>
        <p:spPr/>
        <p:txBody>
          <a:bodyPr/>
          <a:lstStyle/>
          <a:p>
            <a:fld id="{081B4D5F-D45D-4F1B-8ED1-E2EFBB9057EA}" type="slidenum">
              <a:rPr lang="ar-KW" smtClean="0"/>
              <a:t>19</a:t>
            </a:fld>
            <a:endParaRPr lang="ar-KW"/>
          </a:p>
        </p:txBody>
      </p:sp>
    </p:spTree>
    <p:extLst>
      <p:ext uri="{BB962C8B-B14F-4D97-AF65-F5344CB8AC3E}">
        <p14:creationId xmlns:p14="http://schemas.microsoft.com/office/powerpoint/2010/main" val="250702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34257E-377D-4FD2-AD6D-9BA72F088124}" type="datetime6">
              <a:rPr lang="en-US" smtClean="0"/>
              <a:t>July 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73718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346AC-C0C4-431D-BE77-123BCE114DEE}" type="datetime6">
              <a:rPr lang="en-US" smtClean="0"/>
              <a:t>July 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898002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EDAA36-5B7E-420F-A15D-683EF6221D33}" type="datetime6">
              <a:rPr lang="en-US" smtClean="0"/>
              <a:t>July 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219080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EA0CBB-B66A-46AC-94C9-0548E1739CD7}" type="datetime6">
              <a:rPr lang="en-US" smtClean="0">
                <a:solidFill>
                  <a:prstClr val="black">
                    <a:tint val="75000"/>
                  </a:prstClr>
                </a:solidFill>
              </a:rPr>
              <a:t>July 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53664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81829-BF2E-466E-A68F-6752B52F441C}" type="datetime6">
              <a:rPr lang="en-US" smtClean="0">
                <a:solidFill>
                  <a:prstClr val="black">
                    <a:tint val="75000"/>
                  </a:prstClr>
                </a:solidFill>
              </a:rPr>
              <a:t>July 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1768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AAF61-DDAE-4E69-B949-B301F54057EF}" type="datetime6">
              <a:rPr lang="en-US" smtClean="0">
                <a:solidFill>
                  <a:prstClr val="black">
                    <a:tint val="75000"/>
                  </a:prstClr>
                </a:solidFill>
              </a:rPr>
              <a:t>July 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4811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2DF719-3094-4203-AA7E-0F955FAB6BF3}" type="datetime6">
              <a:rPr lang="en-US" smtClean="0">
                <a:solidFill>
                  <a:prstClr val="black">
                    <a:tint val="75000"/>
                  </a:prstClr>
                </a:solidFill>
              </a:rPr>
              <a:t>July 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8163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5704BE-8605-4E16-BF63-339F95613DDB}" type="datetime6">
              <a:rPr lang="en-US" smtClean="0">
                <a:solidFill>
                  <a:prstClr val="black">
                    <a:tint val="75000"/>
                  </a:prstClr>
                </a:solidFill>
              </a:rPr>
              <a:t>July 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02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3CF0B0-2A0A-46D0-A68F-19240863E466}" type="datetime6">
              <a:rPr lang="en-US" smtClean="0">
                <a:solidFill>
                  <a:prstClr val="black">
                    <a:tint val="75000"/>
                  </a:prstClr>
                </a:solidFill>
              </a:rPr>
              <a:t>July 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3680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27AAC-4592-4525-B5E1-6BACA5C24D6B}" type="datetime6">
              <a:rPr lang="en-US" smtClean="0">
                <a:solidFill>
                  <a:prstClr val="black">
                    <a:tint val="75000"/>
                  </a:prstClr>
                </a:solidFill>
              </a:rPr>
              <a:t>July 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21474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BEDA5-8833-443D-B65F-EE42CD9262CE}" type="datetime6">
              <a:rPr lang="en-US" smtClean="0">
                <a:solidFill>
                  <a:prstClr val="black">
                    <a:tint val="75000"/>
                  </a:prstClr>
                </a:solidFill>
              </a:rPr>
              <a:t>July 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8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643E1-CC8F-4D76-861C-89B0D65A79EC}" type="datetime6">
              <a:rPr lang="en-US" smtClean="0"/>
              <a:t>July 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970125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CBBBC2-4420-4055-A70B-A4E0CF61CF5E}" type="datetime6">
              <a:rPr lang="en-US" smtClean="0">
                <a:solidFill>
                  <a:prstClr val="black">
                    <a:tint val="75000"/>
                  </a:prstClr>
                </a:solidFill>
              </a:rPr>
              <a:t>July 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02918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324D08-FD05-40DD-B52B-4B881B4E9A54}" type="datetime6">
              <a:rPr lang="en-US" smtClean="0">
                <a:solidFill>
                  <a:prstClr val="black">
                    <a:tint val="75000"/>
                  </a:prstClr>
                </a:solidFill>
              </a:rPr>
              <a:t>July 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781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C1D50-0075-4CE2-8515-A3667796D034}" type="datetime6">
              <a:rPr lang="en-US" smtClean="0">
                <a:solidFill>
                  <a:prstClr val="black">
                    <a:tint val="75000"/>
                  </a:prstClr>
                </a:solidFill>
              </a:rPr>
              <a:t>July 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68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828C1C-708E-4C64-AE31-BA06F6CB34B2}" type="datetime6">
              <a:rPr lang="en-US" smtClean="0"/>
              <a:t>July 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121151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94DEE7-9806-4BEB-A104-B1FD8A3D6B29}" type="datetime6">
              <a:rPr lang="en-US" smtClean="0"/>
              <a:t>July 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163414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96EE92-D54E-42D0-818B-170BAB209ED7}" type="datetime6">
              <a:rPr lang="en-US" smtClean="0"/>
              <a:t>July 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951931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A0DFB3-D0B2-49A6-A014-0AC6A8ACC442}" type="datetime6">
              <a:rPr lang="en-US" smtClean="0"/>
              <a:t>July 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36081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E22F2-DAB2-41CB-976C-E62005CF52BC}" type="datetime6">
              <a:rPr lang="en-US" smtClean="0"/>
              <a:t>July 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180204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F1A6D-79D8-453E-BA91-CA03786ED782}" type="datetime6">
              <a:rPr lang="en-US" smtClean="0"/>
              <a:t>July 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93523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52B9F-FB0C-4006-BEB0-BDB9B39BE59A}" type="datetime6">
              <a:rPr lang="en-US" smtClean="0"/>
              <a:t>July 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2FD637-9CDB-AB4D-9B0B-AD05F94FC469}" type="slidenum">
              <a:rPr lang="en-US" smtClean="0"/>
              <a:t>‹#›</a:t>
            </a:fld>
            <a:endParaRPr lang="en-US"/>
          </a:p>
        </p:txBody>
      </p:sp>
    </p:spTree>
    <p:extLst>
      <p:ext uri="{BB962C8B-B14F-4D97-AF65-F5344CB8AC3E}">
        <p14:creationId xmlns:p14="http://schemas.microsoft.com/office/powerpoint/2010/main" val="978923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6A0EB-4D2C-4C47-A21C-D25AD2FFFAF1}" type="datetime6">
              <a:rPr lang="en-US" smtClean="0"/>
              <a:t>July 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FD637-9CDB-AB4D-9B0B-AD05F94FC469}" type="slidenum">
              <a:rPr lang="en-US" smtClean="0"/>
              <a:t>‹#›</a:t>
            </a:fld>
            <a:endParaRPr lang="en-US"/>
          </a:p>
        </p:txBody>
      </p:sp>
    </p:spTree>
    <p:extLst>
      <p:ext uri="{BB962C8B-B14F-4D97-AF65-F5344CB8AC3E}">
        <p14:creationId xmlns:p14="http://schemas.microsoft.com/office/powerpoint/2010/main" val="9317658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150BA-6870-4060-8ACC-5C4891E2E35C}" type="datetime6">
              <a:rPr lang="en-US" smtClean="0">
                <a:solidFill>
                  <a:prstClr val="black">
                    <a:tint val="75000"/>
                  </a:prstClr>
                </a:solidFill>
              </a:rPr>
              <a:t>July 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2FD637-9CDB-AB4D-9B0B-AD05F94FC46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52633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9.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65385" y="2159855"/>
            <a:ext cx="9144000" cy="2387600"/>
          </a:xfrm>
        </p:spPr>
        <p:txBody>
          <a:bodyPr>
            <a:noAutofit/>
          </a:bodyPr>
          <a:lstStyle/>
          <a:p>
            <a:pPr rtl="1"/>
            <a:r>
              <a:rPr lang="en-US" sz="54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Abstract of State Audit Bureau of Kuwait  in conducting the public procurement audit</a:t>
            </a:r>
            <a:r>
              <a:rPr lang="ar-SA" sz="5400" b="1" dirty="0" smtClean="0">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endParaRPr lang="en-US" sz="5400" b="1" dirty="0">
              <a:effectLst>
                <a:outerShdw blurRad="38100" dist="38100" dir="2700000" algn="tl">
                  <a:srgbClr val="000000">
                    <a:alpha val="43137"/>
                  </a:srgbClr>
                </a:outerShdw>
              </a:effectLst>
              <a:latin typeface="Andalus" panose="02020603050405020304" pitchFamily="18" charset="-78"/>
              <a:cs typeface="Andalus" panose="02020603050405020304" pitchFamily="18" charset="-78"/>
            </a:endParaRPr>
          </a:p>
        </p:txBody>
      </p:sp>
      <p:sp>
        <p:nvSpPr>
          <p:cNvPr id="3" name="Subtitle 2"/>
          <p:cNvSpPr>
            <a:spLocks noGrp="1"/>
          </p:cNvSpPr>
          <p:nvPr>
            <p:ph type="subTitle" idx="1"/>
          </p:nvPr>
        </p:nvSpPr>
        <p:spPr>
          <a:xfrm>
            <a:off x="1465385" y="823669"/>
            <a:ext cx="9144000" cy="1655762"/>
          </a:xfrm>
        </p:spPr>
        <p:txBody>
          <a:bodyPr>
            <a:normAutofit/>
          </a:bodyPr>
          <a:lstStyle/>
          <a:p>
            <a:r>
              <a:rPr lang="en-US" sz="2800" b="1" dirty="0"/>
              <a:t>The meeting of INTOSAI </a:t>
            </a:r>
            <a:r>
              <a:rPr lang="en-US" sz="2800" b="1" dirty="0" smtClean="0"/>
              <a:t>Working </a:t>
            </a:r>
            <a:r>
              <a:rPr lang="en-US" sz="2800" b="1" dirty="0"/>
              <a:t>GROUP on Public Procurement </a:t>
            </a:r>
            <a:r>
              <a:rPr lang="en-US" sz="2800" b="1" dirty="0" smtClean="0"/>
              <a:t>Audit </a:t>
            </a:r>
            <a:r>
              <a:rPr lang="en-US" sz="2800" b="1" dirty="0"/>
              <a:t>July 4-5 Lisbon </a:t>
            </a:r>
          </a:p>
        </p:txBody>
      </p:sp>
      <p:sp>
        <p:nvSpPr>
          <p:cNvPr id="6" name="TextBox 5"/>
          <p:cNvSpPr txBox="1"/>
          <p:nvPr/>
        </p:nvSpPr>
        <p:spPr>
          <a:xfrm>
            <a:off x="-999068" y="0"/>
            <a:ext cx="14257867" cy="369332"/>
          </a:xfrm>
          <a:prstGeom prst="rect">
            <a:avLst/>
          </a:prstGeom>
          <a:blipFill>
            <a:blip r:embed="rId4">
              <a:alphaModFix amt="35000"/>
            </a:blip>
            <a:stretch>
              <a:fillRect/>
            </a:stretch>
          </a:blipFill>
          <a:effectLst>
            <a:glow rad="127000">
              <a:schemeClr val="accent1">
                <a:alpha val="0"/>
              </a:schemeClr>
            </a:glow>
          </a:effectLst>
        </p:spPr>
        <p:txBody>
          <a:bodyPr wrap="square" rtlCol="0">
            <a:spAutoFit/>
          </a:bodyPr>
          <a:lstStyle/>
          <a:p>
            <a:pPr marL="0" algn="l" defTabSz="914400" rtl="0" eaLnBrk="1" latinLnBrk="0" hangingPunct="1"/>
            <a:endParaRPr lang="en-US" dirty="0"/>
          </a:p>
        </p:txBody>
      </p:sp>
      <p:sp>
        <p:nvSpPr>
          <p:cNvPr id="4" name="عنصر نائب للتاريخ 3"/>
          <p:cNvSpPr>
            <a:spLocks noGrp="1"/>
          </p:cNvSpPr>
          <p:nvPr>
            <p:ph type="dt" sz="half" idx="10"/>
          </p:nvPr>
        </p:nvSpPr>
        <p:spPr/>
        <p:txBody>
          <a:bodyPr/>
          <a:lstStyle/>
          <a:p>
            <a:fld id="{6915113D-E697-4304-9766-FEA957C2D14C}"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a:t>
            </a:fld>
            <a:endParaRPr lang="en-US"/>
          </a:p>
        </p:txBody>
      </p:sp>
    </p:spTree>
    <p:extLst>
      <p:ext uri="{BB962C8B-B14F-4D97-AF65-F5344CB8AC3E}">
        <p14:creationId xmlns:p14="http://schemas.microsoft.com/office/powerpoint/2010/main" val="13063708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97726" y="365125"/>
            <a:ext cx="9956074" cy="1325563"/>
          </a:xfrm>
        </p:spPr>
        <p:txBody>
          <a:bodyPr>
            <a:normAutofit/>
          </a:bodyPr>
          <a:lstStyle/>
          <a:p>
            <a:pPr rtl="1"/>
            <a:r>
              <a:rPr lang="en-US" b="1" dirty="0">
                <a:solidFill>
                  <a:schemeClr val="accent1">
                    <a:lumMod val="75000"/>
                  </a:schemeClr>
                </a:solidFill>
                <a:latin typeface="Franklin Gothic Demi Cond" panose="020B0706030402020204" pitchFamily="34" charset="0"/>
              </a:rPr>
              <a:t>Actions taken by checking with SAB prior </a:t>
            </a:r>
            <a:r>
              <a:rPr lang="en-US" b="1" dirty="0">
                <a:solidFill>
                  <a:schemeClr val="accent1">
                    <a:lumMod val="75000"/>
                  </a:schemeClr>
                </a:solidFill>
                <a:latin typeface="Franklin Gothic Demi Cond" panose="020B0706030402020204" pitchFamily="34" charset="0"/>
              </a:rPr>
              <a:t>control depends on:</a:t>
            </a:r>
            <a:endParaRPr lang="en-US" b="1" dirty="0">
              <a:solidFill>
                <a:schemeClr val="accent1">
                  <a:lumMod val="75000"/>
                </a:schemeClr>
              </a:solidFill>
              <a:latin typeface="Franklin Gothic Demi Cond" panose="020B0706030402020204" pitchFamily="34" charset="0"/>
            </a:endParaRPr>
          </a:p>
        </p:txBody>
      </p:sp>
      <p:sp>
        <p:nvSpPr>
          <p:cNvPr id="3" name="Content Placeholder 2"/>
          <p:cNvSpPr>
            <a:spLocks noGrp="1"/>
          </p:cNvSpPr>
          <p:nvPr>
            <p:ph idx="1"/>
          </p:nvPr>
        </p:nvSpPr>
        <p:spPr>
          <a:xfrm>
            <a:off x="1397726" y="1825625"/>
            <a:ext cx="9457508" cy="4351338"/>
          </a:xfrm>
        </p:spPr>
        <p:txBody>
          <a:bodyPr>
            <a:normAutofit/>
          </a:bodyPr>
          <a:lstStyle/>
          <a:p>
            <a:r>
              <a:rPr lang="en-US" sz="3600" b="1" dirty="0" smtClean="0"/>
              <a:t>the </a:t>
            </a:r>
            <a:r>
              <a:rPr lang="en-US" sz="3600" b="1" dirty="0"/>
              <a:t>value of each is upwards of one hundred thousand </a:t>
            </a:r>
            <a:r>
              <a:rPr lang="en-US" sz="3600" b="1" dirty="0" smtClean="0"/>
              <a:t>dinars</a:t>
            </a:r>
            <a:r>
              <a:rPr lang="ar-SA" sz="3600" b="1" dirty="0" smtClean="0"/>
              <a:t>.</a:t>
            </a:r>
          </a:p>
          <a:p>
            <a:r>
              <a:rPr lang="en-US" sz="3600" b="1" dirty="0"/>
              <a:t>Circular No. 9 of 2010 regarding the limitation of the manual for the preparation of tender papers, draft contracts, commitments and agreements subject to prior control before submitting them to the Audit </a:t>
            </a:r>
            <a:r>
              <a:rPr lang="en-US" sz="3600" b="1" dirty="0" smtClean="0"/>
              <a:t>Bureau</a:t>
            </a:r>
            <a:endParaRPr lang="ar-SA" sz="3600" b="1" dirty="0" smtClean="0"/>
          </a:p>
        </p:txBody>
      </p:sp>
      <p:sp>
        <p:nvSpPr>
          <p:cNvPr id="4" name="عنصر نائب للتاريخ 3"/>
          <p:cNvSpPr>
            <a:spLocks noGrp="1"/>
          </p:cNvSpPr>
          <p:nvPr>
            <p:ph type="dt" sz="half" idx="10"/>
          </p:nvPr>
        </p:nvSpPr>
        <p:spPr/>
        <p:txBody>
          <a:bodyPr/>
          <a:lstStyle/>
          <a:p>
            <a:fld id="{A733B77D-248E-4FD7-B8FA-20807D3D9B33}"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10</a:t>
            </a:fld>
            <a:endParaRPr lang="en-US"/>
          </a:p>
        </p:txBody>
      </p:sp>
    </p:spTree>
    <p:extLst>
      <p:ext uri="{BB962C8B-B14F-4D97-AF65-F5344CB8AC3E}">
        <p14:creationId xmlns:p14="http://schemas.microsoft.com/office/powerpoint/2010/main" val="8978862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84662" y="365125"/>
            <a:ext cx="9470573" cy="1325563"/>
          </a:xfrm>
        </p:spPr>
        <p:txBody>
          <a:bodyPr>
            <a:normAutofit/>
          </a:bodyPr>
          <a:lstStyle/>
          <a:p>
            <a:pPr rtl="1"/>
            <a:r>
              <a:rPr lang="en-US" b="1" dirty="0">
                <a:solidFill>
                  <a:schemeClr val="accent1">
                    <a:lumMod val="75000"/>
                  </a:schemeClr>
                </a:solidFill>
                <a:latin typeface="Franklin Gothic Demi Cond" panose="020B0706030402020204" pitchFamily="34" charset="0"/>
              </a:rPr>
              <a:t> </a:t>
            </a:r>
            <a:r>
              <a:rPr lang="en-US" b="1" dirty="0">
                <a:solidFill>
                  <a:schemeClr val="accent1">
                    <a:lumMod val="75000"/>
                  </a:schemeClr>
                </a:solidFill>
                <a:latin typeface="Franklin Gothic Demi Cond" panose="020B0706030402020204" pitchFamily="34" charset="0"/>
              </a:rPr>
              <a:t>The results of </a:t>
            </a:r>
            <a:r>
              <a:rPr lang="en-US" b="1" dirty="0">
                <a:solidFill>
                  <a:schemeClr val="accent1">
                    <a:lumMod val="75000"/>
                  </a:schemeClr>
                </a:solidFill>
                <a:latin typeface="Franklin Gothic Demi Cond" panose="020B0706030402020204" pitchFamily="34" charset="0"/>
              </a:rPr>
              <a:t>SAB </a:t>
            </a:r>
            <a:r>
              <a:rPr lang="en-US" b="1" dirty="0">
                <a:solidFill>
                  <a:schemeClr val="accent1">
                    <a:lumMod val="75000"/>
                  </a:schemeClr>
                </a:solidFill>
                <a:latin typeface="Franklin Gothic Demi Cond" panose="020B0706030402020204" pitchFamily="34" charset="0"/>
              </a:rPr>
              <a:t>prior control</a:t>
            </a:r>
          </a:p>
        </p:txBody>
      </p:sp>
      <p:sp>
        <p:nvSpPr>
          <p:cNvPr id="3" name="Content Placeholder 2"/>
          <p:cNvSpPr>
            <a:spLocks noGrp="1"/>
          </p:cNvSpPr>
          <p:nvPr>
            <p:ph idx="1"/>
          </p:nvPr>
        </p:nvSpPr>
        <p:spPr>
          <a:xfrm>
            <a:off x="1384663" y="1825625"/>
            <a:ext cx="9470572" cy="4351338"/>
          </a:xfrm>
        </p:spPr>
        <p:txBody>
          <a:bodyPr>
            <a:normAutofit lnSpcReduction="10000"/>
          </a:bodyPr>
          <a:lstStyle/>
          <a:p>
            <a:pPr fontAlgn="ctr"/>
            <a:r>
              <a:rPr lang="en-US" sz="3600" b="1" dirty="0"/>
              <a:t>unconditional approval.</a:t>
            </a:r>
          </a:p>
          <a:p>
            <a:pPr fontAlgn="ctr"/>
            <a:r>
              <a:rPr lang="en-US" sz="3600" b="1" dirty="0"/>
              <a:t>conditional approval of the observations that the Authority must comply with when signing the contract.</a:t>
            </a:r>
          </a:p>
          <a:p>
            <a:pPr fontAlgn="ctr"/>
            <a:r>
              <a:rPr lang="en-US" sz="3600" b="1" dirty="0" smtClean="0"/>
              <a:t>Financial Violation</a:t>
            </a:r>
          </a:p>
          <a:p>
            <a:pPr marL="0" indent="0" fontAlgn="ctr">
              <a:buNone/>
            </a:pPr>
            <a:r>
              <a:rPr lang="en-US" sz="3600" b="1" dirty="0"/>
              <a:t>(</a:t>
            </a:r>
            <a:r>
              <a:rPr lang="en-US" sz="3600" b="1" dirty="0" smtClean="0"/>
              <a:t> </a:t>
            </a:r>
            <a:r>
              <a:rPr lang="en-US" sz="3600" b="1" dirty="0" smtClean="0"/>
              <a:t>the entity was </a:t>
            </a:r>
            <a:r>
              <a:rPr lang="en-US" sz="3600" b="1" smtClean="0"/>
              <a:t>associated before </a:t>
            </a:r>
            <a:r>
              <a:rPr lang="en-US" sz="3600" b="1" dirty="0" smtClean="0"/>
              <a:t>the approval of </a:t>
            </a:r>
            <a:r>
              <a:rPr lang="en-US" sz="3600" b="1" dirty="0" smtClean="0"/>
              <a:t> </a:t>
            </a:r>
            <a:r>
              <a:rPr lang="en-US" sz="3600" b="1" dirty="0" smtClean="0"/>
              <a:t>sab)</a:t>
            </a:r>
          </a:p>
          <a:p>
            <a:pPr fontAlgn="ctr"/>
            <a:r>
              <a:rPr lang="en-US" sz="3600" b="1" dirty="0"/>
              <a:t>the disapproval (</a:t>
            </a:r>
            <a:r>
              <a:rPr lang="en-US" sz="3600" b="1" dirty="0" smtClean="0"/>
              <a:t>Refusal)</a:t>
            </a:r>
            <a:endParaRPr lang="en-US" sz="3600" b="1" dirty="0"/>
          </a:p>
        </p:txBody>
      </p:sp>
      <p:sp>
        <p:nvSpPr>
          <p:cNvPr id="4" name="عنصر نائب للتاريخ 3"/>
          <p:cNvSpPr>
            <a:spLocks noGrp="1"/>
          </p:cNvSpPr>
          <p:nvPr>
            <p:ph type="dt" sz="half" idx="10"/>
          </p:nvPr>
        </p:nvSpPr>
        <p:spPr/>
        <p:txBody>
          <a:bodyPr/>
          <a:lstStyle/>
          <a:p>
            <a:fld id="{FF38E6CB-04A7-4296-8798-577067DBBF78}"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11</a:t>
            </a:fld>
            <a:endParaRPr lang="en-US"/>
          </a:p>
        </p:txBody>
      </p:sp>
    </p:spTree>
    <p:extLst>
      <p:ext uri="{BB962C8B-B14F-4D97-AF65-F5344CB8AC3E}">
        <p14:creationId xmlns:p14="http://schemas.microsoft.com/office/powerpoint/2010/main" val="15979740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06285" y="1825625"/>
            <a:ext cx="9839935" cy="4351338"/>
          </a:xfrm>
        </p:spPr>
        <p:txBody>
          <a:bodyPr/>
          <a:lstStyle/>
          <a:p>
            <a:r>
              <a:rPr lang="en-US" sz="3600" b="1" dirty="0"/>
              <a:t>SAB audit reports are objective, express opinions regarding financial positions movements and give the real financial positions of the State. The reports also include evidence to prove and support SAB remarks and comments. In addition, they show the compliance of entities subject to SAB control with financial laws, rules and regulation.</a:t>
            </a:r>
          </a:p>
          <a:p>
            <a:endParaRPr lang="en-US" b="1" dirty="0"/>
          </a:p>
        </p:txBody>
      </p:sp>
      <p:sp>
        <p:nvSpPr>
          <p:cNvPr id="4" name="عنصر نائب للتاريخ 3"/>
          <p:cNvSpPr>
            <a:spLocks noGrp="1"/>
          </p:cNvSpPr>
          <p:nvPr>
            <p:ph type="dt" sz="half" idx="10"/>
          </p:nvPr>
        </p:nvSpPr>
        <p:spPr/>
        <p:txBody>
          <a:bodyPr/>
          <a:lstStyle/>
          <a:p>
            <a:fld id="{589169A3-CE4B-4AAB-95A7-F46117D4CBBD}"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12</a:t>
            </a:fld>
            <a:endParaRPr lang="en-US"/>
          </a:p>
        </p:txBody>
      </p:sp>
    </p:spTree>
    <p:extLst>
      <p:ext uri="{BB962C8B-B14F-4D97-AF65-F5344CB8AC3E}">
        <p14:creationId xmlns:p14="http://schemas.microsoft.com/office/powerpoint/2010/main" val="18528342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32411" y="365125"/>
            <a:ext cx="9522824" cy="1325563"/>
          </a:xfrm>
        </p:spPr>
        <p:txBody>
          <a:bodyPr>
            <a:normAutofit/>
          </a:bodyPr>
          <a:lstStyle/>
          <a:p>
            <a:pPr rtl="1"/>
            <a:r>
              <a:rPr lang="en-US" b="1" dirty="0">
                <a:solidFill>
                  <a:schemeClr val="accent1">
                    <a:lumMod val="75000"/>
                  </a:schemeClr>
                </a:solidFill>
                <a:latin typeface="Franklin Gothic Demi Cond" panose="020B0706030402020204" pitchFamily="34" charset="0"/>
              </a:rPr>
              <a:t>Some of </a:t>
            </a:r>
            <a:r>
              <a:rPr lang="en-US" b="1" dirty="0">
                <a:solidFill>
                  <a:schemeClr val="accent1">
                    <a:lumMod val="75000"/>
                  </a:schemeClr>
                </a:solidFill>
                <a:latin typeface="Franklin Gothic Demi Cond" panose="020B0706030402020204" pitchFamily="34" charset="0"/>
              </a:rPr>
              <a:t>the </a:t>
            </a:r>
            <a:r>
              <a:rPr lang="en-US" b="1" dirty="0">
                <a:solidFill>
                  <a:schemeClr val="accent1">
                    <a:lumMod val="75000"/>
                  </a:schemeClr>
                </a:solidFill>
                <a:latin typeface="Franklin Gothic Demi Cond" panose="020B0706030402020204" pitchFamily="34" charset="0"/>
              </a:rPr>
              <a:t>SAB</a:t>
            </a:r>
            <a:r>
              <a:rPr lang="en-US" b="1" dirty="0">
                <a:solidFill>
                  <a:schemeClr val="accent1">
                    <a:lumMod val="75000"/>
                  </a:schemeClr>
                </a:solidFill>
                <a:latin typeface="Franklin Gothic Demi Cond" panose="020B0706030402020204" pitchFamily="34" charset="0"/>
              </a:rPr>
              <a:t> prior control notes </a:t>
            </a:r>
            <a:r>
              <a:rPr lang="en-US" b="1" dirty="0">
                <a:solidFill>
                  <a:schemeClr val="accent1">
                    <a:lumMod val="75000"/>
                  </a:schemeClr>
                </a:solidFill>
                <a:latin typeface="Franklin Gothic Demi Cond" panose="020B0706030402020204" pitchFamily="34" charset="0"/>
              </a:rPr>
              <a:t>that were noted when checking</a:t>
            </a:r>
          </a:p>
        </p:txBody>
      </p:sp>
      <p:sp>
        <p:nvSpPr>
          <p:cNvPr id="3" name="Content Placeholder 2"/>
          <p:cNvSpPr>
            <a:spLocks noGrp="1"/>
          </p:cNvSpPr>
          <p:nvPr>
            <p:ph idx="1"/>
          </p:nvPr>
        </p:nvSpPr>
        <p:spPr>
          <a:xfrm>
            <a:off x="1332411" y="1825625"/>
            <a:ext cx="9522824" cy="4351338"/>
          </a:xfrm>
        </p:spPr>
        <p:txBody>
          <a:bodyPr>
            <a:normAutofit lnSpcReduction="10000"/>
          </a:bodyPr>
          <a:lstStyle/>
          <a:p>
            <a:endParaRPr lang="en-US" sz="3600" dirty="0" smtClean="0"/>
          </a:p>
          <a:p>
            <a:r>
              <a:rPr lang="en-US" sz="3600" dirty="0" smtClean="0"/>
              <a:t>High </a:t>
            </a:r>
            <a:r>
              <a:rPr lang="en-US" sz="3600" dirty="0"/>
              <a:t>financial savings have been achieved</a:t>
            </a:r>
            <a:r>
              <a:rPr lang="en-US" sz="3600" dirty="0" smtClean="0"/>
              <a:t>.</a:t>
            </a:r>
          </a:p>
          <a:p>
            <a:r>
              <a:rPr lang="en-US" sz="3600" dirty="0" smtClean="0"/>
              <a:t> </a:t>
            </a:r>
            <a:r>
              <a:rPr lang="en-US" sz="3600" dirty="0"/>
              <a:t>It is confirmed that the bidder has been awarded the lowest prices corresponding to the required conditions and specifications</a:t>
            </a:r>
            <a:r>
              <a:rPr lang="en-US" sz="3600" dirty="0" smtClean="0"/>
              <a:t>.</a:t>
            </a:r>
          </a:p>
          <a:p>
            <a:r>
              <a:rPr lang="en-US" sz="3600" dirty="0" smtClean="0"/>
              <a:t> </a:t>
            </a:r>
            <a:r>
              <a:rPr lang="en-US" sz="3600" dirty="0"/>
              <a:t>The financial position of the entity is confirmed and it is estimated according to its approved financial </a:t>
            </a:r>
            <a:r>
              <a:rPr lang="en-US" sz="3600" dirty="0" smtClean="0"/>
              <a:t>budget.</a:t>
            </a:r>
            <a:endParaRPr lang="en-US" sz="3600" dirty="0"/>
          </a:p>
        </p:txBody>
      </p:sp>
      <p:sp>
        <p:nvSpPr>
          <p:cNvPr id="4" name="عنصر نائب للتاريخ 3"/>
          <p:cNvSpPr>
            <a:spLocks noGrp="1"/>
          </p:cNvSpPr>
          <p:nvPr>
            <p:ph type="dt" sz="half" idx="10"/>
          </p:nvPr>
        </p:nvSpPr>
        <p:spPr/>
        <p:txBody>
          <a:bodyPr/>
          <a:lstStyle/>
          <a:p>
            <a:fld id="{F9168A74-68F9-4DD1-8672-AEF314F290F4}"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13</a:t>
            </a:fld>
            <a:endParaRPr lang="en-US"/>
          </a:p>
        </p:txBody>
      </p:sp>
    </p:spTree>
    <p:extLst>
      <p:ext uri="{BB962C8B-B14F-4D97-AF65-F5344CB8AC3E}">
        <p14:creationId xmlns:p14="http://schemas.microsoft.com/office/powerpoint/2010/main" val="21294519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63040" y="365125"/>
            <a:ext cx="9379131" cy="1325563"/>
          </a:xfrm>
        </p:spPr>
        <p:txBody>
          <a:bodyPr>
            <a:normAutofit/>
          </a:bodyPr>
          <a:lstStyle/>
          <a:p>
            <a:pPr marL="228600" lvl="0" indent="-228600">
              <a:spcBef>
                <a:spcPts val="1000"/>
              </a:spcBef>
            </a:pPr>
            <a:r>
              <a:rPr lang="en-US" b="1" dirty="0">
                <a:solidFill>
                  <a:schemeClr val="accent1">
                    <a:lumMod val="75000"/>
                  </a:schemeClr>
                </a:solidFill>
                <a:latin typeface="Franklin Gothic Demi Cond" panose="020B0706030402020204" pitchFamily="34" charset="0"/>
              </a:rPr>
              <a:t>Finally : Auditing after payment .</a:t>
            </a:r>
            <a:endParaRPr lang="ar-KW" b="1" dirty="0">
              <a:solidFill>
                <a:schemeClr val="accent1">
                  <a:lumMod val="75000"/>
                </a:schemeClr>
              </a:solidFill>
              <a:latin typeface="Franklin Gothic Demi Cond" panose="020B0706030402020204" pitchFamily="34" charset="0"/>
            </a:endParaRPr>
          </a:p>
        </p:txBody>
      </p:sp>
      <p:sp>
        <p:nvSpPr>
          <p:cNvPr id="3" name="Content Placeholder 2"/>
          <p:cNvSpPr>
            <a:spLocks noGrp="1"/>
          </p:cNvSpPr>
          <p:nvPr>
            <p:ph idx="1"/>
          </p:nvPr>
        </p:nvSpPr>
        <p:spPr>
          <a:xfrm>
            <a:off x="1345474" y="1825625"/>
            <a:ext cx="9496697" cy="4351338"/>
          </a:xfrm>
        </p:spPr>
        <p:txBody>
          <a:bodyPr/>
          <a:lstStyle/>
          <a:p>
            <a:pPr marL="0" indent="0">
              <a:buNone/>
            </a:pPr>
            <a:r>
              <a:rPr lang="en-US" b="1" dirty="0" smtClean="0"/>
              <a:t>        General </a:t>
            </a:r>
            <a:r>
              <a:rPr lang="en-US" b="1" dirty="0"/>
              <a:t>Auditing Manual used by the </a:t>
            </a:r>
            <a:r>
              <a:rPr lang="en-US" b="1" dirty="0" smtClean="0"/>
              <a:t>SAB of  </a:t>
            </a:r>
            <a:r>
              <a:rPr lang="en-US" b="1" dirty="0" err="1" smtClean="0"/>
              <a:t>kuwait</a:t>
            </a:r>
            <a:r>
              <a:rPr lang="en-US" b="1" dirty="0" smtClean="0"/>
              <a:t>  :-</a:t>
            </a:r>
          </a:p>
          <a:p>
            <a:pPr marL="0" indent="0">
              <a:buNone/>
            </a:pPr>
            <a:endParaRPr lang="en-US" b="1" dirty="0" smtClean="0"/>
          </a:p>
          <a:p>
            <a:pPr>
              <a:lnSpc>
                <a:spcPct val="150000"/>
              </a:lnSpc>
            </a:pPr>
            <a:r>
              <a:rPr lang="en-US" dirty="0" smtClean="0"/>
              <a:t>Make </a:t>
            </a:r>
            <a:r>
              <a:rPr lang="en-US" dirty="0"/>
              <a:t>sure that you have documents that indicate the authenticity of </a:t>
            </a:r>
            <a:r>
              <a:rPr lang="en-US" dirty="0" smtClean="0"/>
              <a:t>the </a:t>
            </a:r>
            <a:r>
              <a:rPr lang="en-US" dirty="0"/>
              <a:t>purchase. </a:t>
            </a:r>
            <a:endParaRPr lang="en-US" dirty="0" smtClean="0"/>
          </a:p>
          <a:p>
            <a:pPr>
              <a:lnSpc>
                <a:spcPct val="150000"/>
              </a:lnSpc>
            </a:pPr>
            <a:r>
              <a:rPr lang="en-US" dirty="0" smtClean="0"/>
              <a:t>The </a:t>
            </a:r>
            <a:r>
              <a:rPr lang="en-US" dirty="0"/>
              <a:t>existence of the original </a:t>
            </a:r>
            <a:r>
              <a:rPr lang="en-US" dirty="0" smtClean="0"/>
              <a:t>invoice.</a:t>
            </a:r>
          </a:p>
          <a:p>
            <a:pPr>
              <a:lnSpc>
                <a:spcPct val="150000"/>
              </a:lnSpc>
            </a:pPr>
            <a:r>
              <a:rPr lang="en-US" dirty="0" smtClean="0"/>
              <a:t> </a:t>
            </a:r>
            <a:r>
              <a:rPr lang="en-US" dirty="0"/>
              <a:t>The receipt certificate is present </a:t>
            </a:r>
            <a:r>
              <a:rPr lang="en-US" dirty="0" smtClean="0"/>
              <a:t>.</a:t>
            </a:r>
          </a:p>
        </p:txBody>
      </p:sp>
      <p:sp>
        <p:nvSpPr>
          <p:cNvPr id="4" name="عنصر نائب للتاريخ 3"/>
          <p:cNvSpPr>
            <a:spLocks noGrp="1"/>
          </p:cNvSpPr>
          <p:nvPr>
            <p:ph type="dt" sz="half" idx="10"/>
          </p:nvPr>
        </p:nvSpPr>
        <p:spPr/>
        <p:txBody>
          <a:bodyPr/>
          <a:lstStyle/>
          <a:p>
            <a:fld id="{A0A35067-8F2A-4D8A-BC88-4435E27D75D7}"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14</a:t>
            </a:fld>
            <a:endParaRPr lang="en-US"/>
          </a:p>
        </p:txBody>
      </p:sp>
    </p:spTree>
    <p:extLst>
      <p:ext uri="{BB962C8B-B14F-4D97-AF65-F5344CB8AC3E}">
        <p14:creationId xmlns:p14="http://schemas.microsoft.com/office/powerpoint/2010/main" val="1201479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63040" y="365125"/>
            <a:ext cx="9379131" cy="1325563"/>
          </a:xfrm>
        </p:spPr>
        <p:txBody>
          <a:bodyPr>
            <a:normAutofit/>
          </a:bodyPr>
          <a:lstStyle/>
          <a:p>
            <a:pPr marL="228600" lvl="0" indent="-228600">
              <a:spcBef>
                <a:spcPts val="1000"/>
              </a:spcBef>
            </a:pPr>
            <a:r>
              <a:rPr lang="en-US" b="1" dirty="0">
                <a:solidFill>
                  <a:schemeClr val="accent1">
                    <a:lumMod val="75000"/>
                  </a:schemeClr>
                </a:solidFill>
                <a:latin typeface="Franklin Gothic Demi Cond" panose="020B0706030402020204" pitchFamily="34" charset="0"/>
              </a:rPr>
              <a:t>Finally : Auditing after payment .</a:t>
            </a:r>
            <a:endParaRPr lang="ar-KW" b="1" dirty="0">
              <a:solidFill>
                <a:schemeClr val="accent1">
                  <a:lumMod val="75000"/>
                </a:schemeClr>
              </a:solidFill>
              <a:latin typeface="Franklin Gothic Demi Cond" panose="020B0706030402020204" pitchFamily="34" charset="0"/>
            </a:endParaRPr>
          </a:p>
        </p:txBody>
      </p:sp>
      <p:sp>
        <p:nvSpPr>
          <p:cNvPr id="3" name="Content Placeholder 2"/>
          <p:cNvSpPr>
            <a:spLocks noGrp="1"/>
          </p:cNvSpPr>
          <p:nvPr>
            <p:ph idx="1"/>
          </p:nvPr>
        </p:nvSpPr>
        <p:spPr>
          <a:xfrm>
            <a:off x="1345474" y="1825625"/>
            <a:ext cx="9496697" cy="4351338"/>
          </a:xfrm>
        </p:spPr>
        <p:txBody>
          <a:bodyPr/>
          <a:lstStyle/>
          <a:p>
            <a:pPr marL="0" indent="0">
              <a:buNone/>
            </a:pPr>
            <a:r>
              <a:rPr lang="en-US" b="1" dirty="0" smtClean="0"/>
              <a:t>        General </a:t>
            </a:r>
            <a:r>
              <a:rPr lang="en-US" b="1" dirty="0"/>
              <a:t>Auditing Manual used by the </a:t>
            </a:r>
            <a:r>
              <a:rPr lang="en-US" b="1" dirty="0" smtClean="0"/>
              <a:t>SAB of  </a:t>
            </a:r>
            <a:r>
              <a:rPr lang="en-US" b="1" dirty="0" smtClean="0"/>
              <a:t>Kuwait  </a:t>
            </a:r>
            <a:r>
              <a:rPr lang="en-US" b="1" dirty="0" smtClean="0"/>
              <a:t>:-</a:t>
            </a:r>
          </a:p>
          <a:p>
            <a:pPr>
              <a:lnSpc>
                <a:spcPct val="150000"/>
              </a:lnSpc>
            </a:pPr>
            <a:r>
              <a:rPr lang="en-US" dirty="0" smtClean="0"/>
              <a:t>The </a:t>
            </a:r>
            <a:r>
              <a:rPr lang="en-US" dirty="0"/>
              <a:t>required specifications are identical to the supplied </a:t>
            </a:r>
            <a:r>
              <a:rPr lang="en-US" dirty="0" smtClean="0"/>
              <a:t>.</a:t>
            </a:r>
          </a:p>
          <a:p>
            <a:pPr>
              <a:lnSpc>
                <a:spcPct val="150000"/>
              </a:lnSpc>
            </a:pPr>
            <a:r>
              <a:rPr lang="en-US" dirty="0" smtClean="0"/>
              <a:t>Ensure </a:t>
            </a:r>
            <a:r>
              <a:rPr lang="en-US" dirty="0"/>
              <a:t>correct accounting </a:t>
            </a:r>
            <a:r>
              <a:rPr lang="en-US" dirty="0" smtClean="0"/>
              <a:t>guidance.</a:t>
            </a:r>
          </a:p>
          <a:p>
            <a:pPr>
              <a:lnSpc>
                <a:spcPct val="150000"/>
              </a:lnSpc>
            </a:pPr>
            <a:r>
              <a:rPr lang="en-US" dirty="0" smtClean="0"/>
              <a:t> </a:t>
            </a:r>
            <a:r>
              <a:rPr lang="en-US" dirty="0"/>
              <a:t>Commitment to the organizers of the </a:t>
            </a:r>
            <a:r>
              <a:rPr lang="en-US" dirty="0" smtClean="0"/>
              <a:t>purchase.</a:t>
            </a:r>
          </a:p>
        </p:txBody>
      </p:sp>
      <p:sp>
        <p:nvSpPr>
          <p:cNvPr id="4" name="عنصر نائب للتاريخ 3"/>
          <p:cNvSpPr>
            <a:spLocks noGrp="1"/>
          </p:cNvSpPr>
          <p:nvPr>
            <p:ph type="dt" sz="half" idx="10"/>
          </p:nvPr>
        </p:nvSpPr>
        <p:spPr/>
        <p:txBody>
          <a:bodyPr/>
          <a:lstStyle/>
          <a:p>
            <a:fld id="{CE07D82C-DD57-4DDD-8EC7-E5F58081C115}"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15</a:t>
            </a:fld>
            <a:endParaRPr lang="en-US"/>
          </a:p>
        </p:txBody>
      </p:sp>
    </p:spTree>
    <p:extLst>
      <p:ext uri="{BB962C8B-B14F-4D97-AF65-F5344CB8AC3E}">
        <p14:creationId xmlns:p14="http://schemas.microsoft.com/office/powerpoint/2010/main" val="34167310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32410" y="365125"/>
            <a:ext cx="9509761" cy="1325563"/>
          </a:xfrm>
        </p:spPr>
        <p:txBody>
          <a:bodyPr>
            <a:normAutofit/>
          </a:bodyPr>
          <a:lstStyle/>
          <a:p>
            <a:r>
              <a:rPr lang="en-US" b="1" dirty="0">
                <a:solidFill>
                  <a:schemeClr val="accent1">
                    <a:lumMod val="75000"/>
                  </a:schemeClr>
                </a:solidFill>
                <a:latin typeface="Franklin Gothic Demi Cond" panose="020B0706030402020204" pitchFamily="34" charset="0"/>
              </a:rPr>
              <a:t>Override cases detected by manual checks</a:t>
            </a:r>
          </a:p>
        </p:txBody>
      </p:sp>
      <p:sp>
        <p:nvSpPr>
          <p:cNvPr id="3" name="Content Placeholder 2"/>
          <p:cNvSpPr>
            <a:spLocks noGrp="1"/>
          </p:cNvSpPr>
          <p:nvPr>
            <p:ph idx="1"/>
          </p:nvPr>
        </p:nvSpPr>
        <p:spPr>
          <a:xfrm>
            <a:off x="1436914" y="1825625"/>
            <a:ext cx="9405257" cy="4351338"/>
          </a:xfrm>
        </p:spPr>
        <p:txBody>
          <a:bodyPr>
            <a:normAutofit fontScale="92500"/>
          </a:bodyPr>
          <a:lstStyle/>
          <a:p>
            <a:pPr marL="0" indent="0">
              <a:buNone/>
            </a:pPr>
            <a:r>
              <a:rPr lang="en-US" sz="3200" b="1" dirty="0" smtClean="0"/>
              <a:t>Cases </a:t>
            </a:r>
            <a:r>
              <a:rPr lang="en-US" sz="3200" b="1" dirty="0"/>
              <a:t>of non-application of laws, circulars and </a:t>
            </a:r>
            <a:r>
              <a:rPr lang="en-US" sz="3200" b="1" dirty="0" smtClean="0"/>
              <a:t>decisions:-</a:t>
            </a:r>
          </a:p>
          <a:p>
            <a:pPr marL="971550" lvl="1" indent="-514350">
              <a:lnSpc>
                <a:spcPct val="150000"/>
              </a:lnSpc>
              <a:buFont typeface="+mj-lt"/>
              <a:buAutoNum type="arabicPeriod"/>
            </a:pPr>
            <a:r>
              <a:rPr lang="en-US" sz="3200" dirty="0"/>
              <a:t>SAB prior </a:t>
            </a:r>
            <a:r>
              <a:rPr lang="en-US" sz="3200" dirty="0" smtClean="0"/>
              <a:t>control.</a:t>
            </a:r>
          </a:p>
          <a:p>
            <a:pPr marL="971550" lvl="1" indent="-514350">
              <a:lnSpc>
                <a:spcPct val="150000"/>
              </a:lnSpc>
              <a:buFont typeface="+mj-lt"/>
              <a:buAutoNum type="arabicPeriod"/>
            </a:pPr>
            <a:r>
              <a:rPr lang="en-US" sz="3200" dirty="0"/>
              <a:t>Approval </a:t>
            </a:r>
            <a:r>
              <a:rPr lang="en-US" sz="3200" dirty="0" smtClean="0"/>
              <a:t>of </a:t>
            </a:r>
            <a:r>
              <a:rPr lang="en-US" sz="3200" dirty="0"/>
              <a:t>the Central agency for public tenders </a:t>
            </a:r>
            <a:r>
              <a:rPr lang="en-US" sz="3200" dirty="0" smtClean="0"/>
              <a:t>.</a:t>
            </a:r>
          </a:p>
          <a:p>
            <a:pPr marL="971550" lvl="1" indent="-514350">
              <a:lnSpc>
                <a:spcPct val="150000"/>
              </a:lnSpc>
              <a:buFont typeface="+mj-lt"/>
              <a:buAutoNum type="arabicPeriod"/>
            </a:pPr>
            <a:r>
              <a:rPr lang="en-US" sz="3200" dirty="0" smtClean="0"/>
              <a:t>Financial </a:t>
            </a:r>
            <a:r>
              <a:rPr lang="en-US" sz="3200" dirty="0"/>
              <a:t>Approvals </a:t>
            </a:r>
            <a:r>
              <a:rPr lang="en-US" sz="3200" dirty="0" smtClean="0"/>
              <a:t>.</a:t>
            </a:r>
          </a:p>
          <a:p>
            <a:pPr marL="971550" lvl="1" indent="-514350">
              <a:lnSpc>
                <a:spcPct val="150000"/>
              </a:lnSpc>
              <a:buFont typeface="+mj-lt"/>
              <a:buAutoNum type="arabicPeriod"/>
            </a:pPr>
            <a:r>
              <a:rPr lang="en-US" sz="3200" dirty="0" smtClean="0"/>
              <a:t>Lack </a:t>
            </a:r>
            <a:r>
              <a:rPr lang="en-US" sz="3200" dirty="0"/>
              <a:t>of </a:t>
            </a:r>
            <a:r>
              <a:rPr lang="en-US" sz="3200" dirty="0" smtClean="0"/>
              <a:t>funds.</a:t>
            </a:r>
            <a:endParaRPr lang="en-US" sz="3200" dirty="0"/>
          </a:p>
        </p:txBody>
      </p:sp>
      <p:sp>
        <p:nvSpPr>
          <p:cNvPr id="4" name="عنصر نائب للتاريخ 3"/>
          <p:cNvSpPr>
            <a:spLocks noGrp="1"/>
          </p:cNvSpPr>
          <p:nvPr>
            <p:ph type="dt" sz="half" idx="10"/>
          </p:nvPr>
        </p:nvSpPr>
        <p:spPr/>
        <p:txBody>
          <a:bodyPr/>
          <a:lstStyle/>
          <a:p>
            <a:fld id="{9B63C686-729E-4203-8900-055277D834B6}"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16</a:t>
            </a:fld>
            <a:endParaRPr lang="en-US"/>
          </a:p>
        </p:txBody>
      </p:sp>
    </p:spTree>
    <p:extLst>
      <p:ext uri="{BB962C8B-B14F-4D97-AF65-F5344CB8AC3E}">
        <p14:creationId xmlns:p14="http://schemas.microsoft.com/office/powerpoint/2010/main" val="2076080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63040" y="1825625"/>
            <a:ext cx="9890760" cy="4351338"/>
          </a:xfrm>
        </p:spPr>
        <p:txBody>
          <a:bodyPr>
            <a:normAutofit lnSpcReduction="10000"/>
          </a:bodyPr>
          <a:lstStyle/>
          <a:p>
            <a:pPr marL="971550" lvl="1" indent="-514350">
              <a:lnSpc>
                <a:spcPct val="150000"/>
              </a:lnSpc>
              <a:buFont typeface="+mj-lt"/>
              <a:buAutoNum type="arabicPeriod" startAt="5"/>
            </a:pPr>
            <a:r>
              <a:rPr lang="en-US" sz="3600" dirty="0" smtClean="0"/>
              <a:t>Division </a:t>
            </a:r>
            <a:r>
              <a:rPr lang="en-US" sz="3600" dirty="0"/>
              <a:t>of contracts to circumvent the laws </a:t>
            </a:r>
            <a:r>
              <a:rPr lang="en-US" sz="3600" dirty="0" smtClean="0"/>
              <a:t>.</a:t>
            </a:r>
          </a:p>
          <a:p>
            <a:pPr marL="971550" lvl="1" indent="-514350">
              <a:lnSpc>
                <a:spcPct val="150000"/>
              </a:lnSpc>
              <a:buFont typeface="+mj-lt"/>
              <a:buAutoNum type="arabicPeriod" startAt="5"/>
            </a:pPr>
            <a:r>
              <a:rPr lang="en-US" sz="3600" dirty="0" smtClean="0"/>
              <a:t>Failure </a:t>
            </a:r>
            <a:r>
              <a:rPr lang="en-US" sz="3600" dirty="0"/>
              <a:t>to receive agreed quantities </a:t>
            </a:r>
            <a:r>
              <a:rPr lang="en-US" sz="3600" dirty="0" smtClean="0"/>
              <a:t>.</a:t>
            </a:r>
          </a:p>
          <a:p>
            <a:pPr marL="971550" lvl="1" indent="-514350">
              <a:lnSpc>
                <a:spcPct val="150000"/>
              </a:lnSpc>
              <a:buFont typeface="+mj-lt"/>
              <a:buAutoNum type="arabicPeriod" startAt="5"/>
            </a:pPr>
            <a:r>
              <a:rPr lang="en-US" sz="3600" dirty="0" smtClean="0"/>
              <a:t>Supply </a:t>
            </a:r>
            <a:r>
              <a:rPr lang="en-US" sz="3600" dirty="0"/>
              <a:t>without </a:t>
            </a:r>
            <a:r>
              <a:rPr lang="en-US" sz="3600" dirty="0" smtClean="0"/>
              <a:t>need to </a:t>
            </a:r>
            <a:r>
              <a:rPr lang="en-US" sz="3600" dirty="0"/>
              <a:t>Supply </a:t>
            </a:r>
            <a:r>
              <a:rPr lang="en-US" sz="3600" dirty="0" smtClean="0"/>
              <a:t>.</a:t>
            </a:r>
          </a:p>
          <a:p>
            <a:pPr marL="971550" lvl="1" indent="-514350">
              <a:lnSpc>
                <a:spcPct val="150000"/>
              </a:lnSpc>
              <a:buFont typeface="+mj-lt"/>
              <a:buAutoNum type="arabicPeriod" startAt="5"/>
            </a:pPr>
            <a:r>
              <a:rPr lang="en-US" sz="3600" dirty="0" smtClean="0"/>
              <a:t>In </a:t>
            </a:r>
            <a:r>
              <a:rPr lang="en-US" sz="3600" dirty="0"/>
              <a:t>quantities exceeding </a:t>
            </a:r>
            <a:r>
              <a:rPr lang="en-US" sz="3200" dirty="0"/>
              <a:t>the </a:t>
            </a:r>
            <a:r>
              <a:rPr lang="en-US" sz="3200" dirty="0" smtClean="0"/>
              <a:t>need.</a:t>
            </a:r>
          </a:p>
          <a:p>
            <a:pPr marL="971550" lvl="1" indent="-514350">
              <a:lnSpc>
                <a:spcPct val="150000"/>
              </a:lnSpc>
              <a:buFont typeface="+mj-lt"/>
              <a:buAutoNum type="arabicPeriod" startAt="5"/>
            </a:pPr>
            <a:r>
              <a:rPr lang="en-US" sz="3200" dirty="0" smtClean="0"/>
              <a:t>Other…</a:t>
            </a:r>
            <a:endParaRPr lang="en-US" sz="3200" dirty="0"/>
          </a:p>
        </p:txBody>
      </p:sp>
      <p:sp>
        <p:nvSpPr>
          <p:cNvPr id="4" name="عنصر نائب للتاريخ 3"/>
          <p:cNvSpPr>
            <a:spLocks noGrp="1"/>
          </p:cNvSpPr>
          <p:nvPr>
            <p:ph type="dt" sz="half" idx="10"/>
          </p:nvPr>
        </p:nvSpPr>
        <p:spPr/>
        <p:txBody>
          <a:bodyPr/>
          <a:lstStyle/>
          <a:p>
            <a:fld id="{30B8F24C-A3AF-49B9-89F9-089D6717AE73}"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17</a:t>
            </a:fld>
            <a:endParaRPr lang="en-US"/>
          </a:p>
        </p:txBody>
      </p:sp>
    </p:spTree>
    <p:extLst>
      <p:ext uri="{BB962C8B-B14F-4D97-AF65-F5344CB8AC3E}">
        <p14:creationId xmlns:p14="http://schemas.microsoft.com/office/powerpoint/2010/main" val="191264376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384662" y="1825625"/>
            <a:ext cx="9366069" cy="4351338"/>
          </a:xfrm>
        </p:spPr>
        <p:txBody>
          <a:bodyPr>
            <a:normAutofit/>
          </a:bodyPr>
          <a:lstStyle/>
          <a:p>
            <a:pPr algn="just"/>
            <a:endParaRPr lang="en-US" sz="3200" dirty="0" smtClean="0"/>
          </a:p>
          <a:p>
            <a:pPr algn="just"/>
            <a:r>
              <a:rPr lang="en-US" sz="3200" dirty="0" smtClean="0"/>
              <a:t>At </a:t>
            </a:r>
            <a:r>
              <a:rPr lang="en-US" sz="3200" dirty="0"/>
              <a:t>the end of each fiscal year, each of the Audit Bureau's observations for each of the prior control and </a:t>
            </a:r>
            <a:r>
              <a:rPr lang="en-US" sz="3200" dirty="0" smtClean="0"/>
              <a:t>subsequent monitoring </a:t>
            </a:r>
            <a:r>
              <a:rPr lang="en-US" sz="3200" dirty="0"/>
              <a:t>of the annual report shall be recorded with the observations of the Audit Bureau. It shall be discussed in the Budget Committee of the </a:t>
            </a:r>
            <a:r>
              <a:rPr lang="en-US" sz="3200" dirty="0" smtClean="0"/>
              <a:t> National assembly  </a:t>
            </a:r>
            <a:r>
              <a:rPr lang="en-US" sz="3200" dirty="0"/>
              <a:t>of Kuwait.</a:t>
            </a:r>
          </a:p>
          <a:p>
            <a:pPr marL="228600" indent="-228600" algn="just" defTabSz="914400" rtl="1" eaLnBrk="1" latinLnBrk="0" hangingPunct="1">
              <a:lnSpc>
                <a:spcPct val="90000"/>
              </a:lnSpc>
              <a:spcBef>
                <a:spcPts val="1000"/>
              </a:spcBef>
              <a:buFont typeface="Arial"/>
              <a:buChar char="•"/>
            </a:pPr>
            <a:endParaRPr lang="en-US" sz="3200" dirty="0"/>
          </a:p>
        </p:txBody>
      </p:sp>
      <p:sp>
        <p:nvSpPr>
          <p:cNvPr id="4" name="عنصر نائب للتاريخ 3"/>
          <p:cNvSpPr>
            <a:spLocks noGrp="1"/>
          </p:cNvSpPr>
          <p:nvPr>
            <p:ph type="dt" sz="half" idx="10"/>
          </p:nvPr>
        </p:nvSpPr>
        <p:spPr/>
        <p:txBody>
          <a:bodyPr/>
          <a:lstStyle/>
          <a:p>
            <a:fld id="{1F3C5D9D-9A14-49BA-B8C0-2B23262857C5}"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18</a:t>
            </a:fld>
            <a:endParaRPr lang="en-US"/>
          </a:p>
        </p:txBody>
      </p:sp>
    </p:spTree>
    <p:extLst>
      <p:ext uri="{BB962C8B-B14F-4D97-AF65-F5344CB8AC3E}">
        <p14:creationId xmlns:p14="http://schemas.microsoft.com/office/powerpoint/2010/main" val="5886929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solidFill>
                  <a:schemeClr val="accent1">
                    <a:lumMod val="75000"/>
                  </a:schemeClr>
                </a:solidFill>
                <a:latin typeface="Franklin Gothic Demi Cond" panose="020B0706030402020204" pitchFamily="34" charset="0"/>
              </a:rPr>
              <a:t> thank you </a:t>
            </a:r>
            <a:endParaRPr lang="en-US" dirty="0"/>
          </a:p>
        </p:txBody>
      </p:sp>
      <p:sp>
        <p:nvSpPr>
          <p:cNvPr id="3" name="Content Placeholder 2"/>
          <p:cNvSpPr>
            <a:spLocks noGrp="1"/>
          </p:cNvSpPr>
          <p:nvPr>
            <p:ph idx="1"/>
          </p:nvPr>
        </p:nvSpPr>
        <p:spPr/>
        <p:txBody>
          <a:bodyPr/>
          <a:lstStyle/>
          <a:p>
            <a:pPr marL="0" indent="0" algn="ctr">
              <a:buNone/>
            </a:pPr>
            <a:endParaRPr lang="en-US" dirty="0"/>
          </a:p>
          <a:p>
            <a:pPr marL="0" indent="0">
              <a:buNone/>
            </a:pPr>
            <a:r>
              <a:rPr lang="en-US" sz="4400" b="1" dirty="0" smtClean="0">
                <a:solidFill>
                  <a:schemeClr val="accent1">
                    <a:lumMod val="75000"/>
                  </a:schemeClr>
                </a:solidFill>
                <a:latin typeface="Franklin Gothic Demi Cond" panose="020B0706030402020204" pitchFamily="34" charset="0"/>
                <a:ea typeface="+mj-ea"/>
                <a:cs typeface="+mj-cs"/>
              </a:rPr>
              <a:t>Did by :</a:t>
            </a:r>
          </a:p>
          <a:p>
            <a:pPr marL="0" indent="0">
              <a:buNone/>
            </a:pPr>
            <a:r>
              <a:rPr lang="en-US" sz="4400" dirty="0" smtClean="0">
                <a:latin typeface="Franklin Gothic Demi Cond" panose="020B0706030402020204" pitchFamily="34" charset="0"/>
                <a:ea typeface="+mj-ea"/>
              </a:rPr>
              <a:t>	- M0HSEN ALDOUSARI</a:t>
            </a:r>
          </a:p>
          <a:p>
            <a:pPr marL="0" indent="0">
              <a:buNone/>
            </a:pPr>
            <a:r>
              <a:rPr lang="en-US" sz="4400" dirty="0" smtClean="0">
                <a:latin typeface="Franklin Gothic Demi Cond" panose="020B0706030402020204" pitchFamily="34" charset="0"/>
                <a:ea typeface="+mj-ea"/>
              </a:rPr>
              <a:t>	- MUNIRA ALHUWAIDI</a:t>
            </a:r>
          </a:p>
          <a:p>
            <a:pPr marL="0" indent="0">
              <a:buNone/>
            </a:pPr>
            <a:r>
              <a:rPr lang="en-US" sz="4400" dirty="0" smtClean="0">
                <a:latin typeface="Franklin Gothic Demi Cond" panose="020B0706030402020204" pitchFamily="34" charset="0"/>
                <a:ea typeface="+mj-ea"/>
              </a:rPr>
              <a:t>	- DADER ALKHUDER</a:t>
            </a:r>
          </a:p>
        </p:txBody>
      </p:sp>
      <p:sp>
        <p:nvSpPr>
          <p:cNvPr id="4" name="عنصر نائب للتاريخ 3"/>
          <p:cNvSpPr>
            <a:spLocks noGrp="1"/>
          </p:cNvSpPr>
          <p:nvPr>
            <p:ph type="dt" sz="half" idx="10"/>
          </p:nvPr>
        </p:nvSpPr>
        <p:spPr/>
        <p:txBody>
          <a:bodyPr/>
          <a:lstStyle/>
          <a:p>
            <a:fld id="{2B99B44F-2850-40DA-A4E0-82B2B884A7D9}"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19</a:t>
            </a:fld>
            <a:endParaRPr lang="en-US"/>
          </a:p>
        </p:txBody>
      </p:sp>
    </p:spTree>
    <p:extLst>
      <p:ext uri="{BB962C8B-B14F-4D97-AF65-F5344CB8AC3E}">
        <p14:creationId xmlns:p14="http://schemas.microsoft.com/office/powerpoint/2010/main" val="190455245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365125"/>
            <a:ext cx="9982200" cy="1022241"/>
          </a:xfrm>
        </p:spPr>
        <p:txBody>
          <a:bodyPr/>
          <a:lstStyle/>
          <a:p>
            <a:r>
              <a:rPr lang="en-US" sz="4800" b="1" dirty="0">
                <a:latin typeface="Algerian" panose="04020705040A02060702" pitchFamily="82" charset="0"/>
              </a:rPr>
              <a:t>Introduction</a:t>
            </a:r>
            <a:endParaRPr lang="en-US" dirty="0">
              <a:latin typeface="Algerian" panose="04020705040A02060702" pitchFamily="82" charset="0"/>
            </a:endParaRPr>
          </a:p>
        </p:txBody>
      </p:sp>
      <p:sp>
        <p:nvSpPr>
          <p:cNvPr id="3" name="Content Placeholder 2"/>
          <p:cNvSpPr>
            <a:spLocks noGrp="1"/>
          </p:cNvSpPr>
          <p:nvPr>
            <p:ph idx="1"/>
          </p:nvPr>
        </p:nvSpPr>
        <p:spPr>
          <a:xfrm>
            <a:off x="1119352" y="1560786"/>
            <a:ext cx="10234449" cy="4017088"/>
          </a:xfrm>
        </p:spPr>
        <p:txBody>
          <a:bodyPr>
            <a:normAutofit/>
          </a:bodyPr>
          <a:lstStyle/>
          <a:p>
            <a:pPr algn="just"/>
            <a:r>
              <a:rPr lang="en-US" sz="3200" b="1" dirty="0"/>
              <a:t>The state of Kuwait is keen to provide the needed protection and safeguard to public fund. To activate this protection, Article No. 151 of the constitution states that </a:t>
            </a:r>
            <a:r>
              <a:rPr lang="en-US" sz="3200" b="1" dirty="0" smtClean="0"/>
              <a:t>.</a:t>
            </a:r>
          </a:p>
          <a:p>
            <a:pPr algn="just"/>
            <a:r>
              <a:rPr lang="en-US" sz="3200" b="1" dirty="0" smtClean="0"/>
              <a:t>There </a:t>
            </a:r>
            <a:r>
              <a:rPr lang="en-US" sz="3200" b="1" dirty="0"/>
              <a:t>shall be established by law a commission for the financial control, and its independence shall be safeguarded by the law and it shall be attached to the National Assembly</a:t>
            </a:r>
            <a:r>
              <a:rPr lang="en-US" sz="3200" b="1" dirty="0" smtClean="0"/>
              <a:t>.</a:t>
            </a:r>
            <a:endParaRPr lang="en-US" sz="3200" b="1" dirty="0"/>
          </a:p>
        </p:txBody>
      </p:sp>
      <p:sp>
        <p:nvSpPr>
          <p:cNvPr id="4" name="عنصر نائب للتاريخ 3"/>
          <p:cNvSpPr>
            <a:spLocks noGrp="1"/>
          </p:cNvSpPr>
          <p:nvPr>
            <p:ph type="dt" sz="half" idx="10"/>
          </p:nvPr>
        </p:nvSpPr>
        <p:spPr/>
        <p:txBody>
          <a:bodyPr/>
          <a:lstStyle/>
          <a:p>
            <a:fld id="{2602AFE0-22F8-4DF0-BE34-923FDD465894}"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2</a:t>
            </a:fld>
            <a:endParaRPr lang="en-US"/>
          </a:p>
        </p:txBody>
      </p:sp>
    </p:spTree>
    <p:extLst>
      <p:ext uri="{BB962C8B-B14F-4D97-AF65-F5344CB8AC3E}">
        <p14:creationId xmlns:p14="http://schemas.microsoft.com/office/powerpoint/2010/main" val="5273006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solidFill>
                  <a:schemeClr val="accent1">
                    <a:lumMod val="75000"/>
                  </a:schemeClr>
                </a:solidFill>
                <a:latin typeface="Franklin Gothic Demi Cond" panose="020B0706030402020204" pitchFamily="34" charset="0"/>
              </a:rPr>
              <a:t>The law No: 30 for the year 1964 was issued to establish the State Audit Bureau</a:t>
            </a:r>
            <a:r>
              <a:rPr lang="en-US" b="1" dirty="0" smtClean="0">
                <a:solidFill>
                  <a:schemeClr val="accent1">
                    <a:lumMod val="75000"/>
                  </a:schemeClr>
                </a:solidFill>
                <a:latin typeface="Franklin Gothic Demi Cond" panose="020B0706030402020204" pitchFamily="34" charset="0"/>
              </a:rPr>
              <a:t>:</a:t>
            </a:r>
            <a:endParaRPr lang="en-US" b="1" dirty="0">
              <a:solidFill>
                <a:schemeClr val="accent1">
                  <a:lumMod val="75000"/>
                </a:schemeClr>
              </a:solidFill>
              <a:latin typeface="Franklin Gothic Demi Cond" panose="020B0706030402020204" pitchFamily="34" charset="0"/>
            </a:endParaRPr>
          </a:p>
        </p:txBody>
      </p:sp>
      <p:sp>
        <p:nvSpPr>
          <p:cNvPr id="3" name="Content Placeholder 2"/>
          <p:cNvSpPr>
            <a:spLocks noGrp="1"/>
          </p:cNvSpPr>
          <p:nvPr>
            <p:ph idx="1"/>
          </p:nvPr>
        </p:nvSpPr>
        <p:spPr/>
        <p:txBody>
          <a:bodyPr>
            <a:normAutofit/>
          </a:bodyPr>
          <a:lstStyle/>
          <a:p>
            <a:pPr algn="just"/>
            <a:r>
              <a:rPr lang="en-US" sz="3600" b="1" dirty="0" smtClean="0"/>
              <a:t>The first article of that law confirms SABs. independence.</a:t>
            </a:r>
          </a:p>
          <a:p>
            <a:pPr algn="just"/>
            <a:r>
              <a:rPr lang="en-US" sz="3600" b="1" dirty="0" smtClean="0"/>
              <a:t>And the second article explains that SAB aims, basically, to perform an effective control upon Public funds through its practices and authority given by law</a:t>
            </a:r>
            <a:endParaRPr lang="en-US" sz="3600" b="1" dirty="0"/>
          </a:p>
        </p:txBody>
      </p:sp>
      <p:sp>
        <p:nvSpPr>
          <p:cNvPr id="12" name="عنصر نائب للتاريخ 11"/>
          <p:cNvSpPr>
            <a:spLocks noGrp="1"/>
          </p:cNvSpPr>
          <p:nvPr>
            <p:ph type="dt" sz="half" idx="10"/>
          </p:nvPr>
        </p:nvSpPr>
        <p:spPr/>
        <p:txBody>
          <a:bodyPr/>
          <a:lstStyle/>
          <a:p>
            <a:fld id="{E5AD20B9-659C-4CD8-A989-112285055DDA}" type="datetime6">
              <a:rPr lang="en-US" smtClean="0"/>
              <a:t>July 17</a:t>
            </a:fld>
            <a:endParaRPr lang="en-US"/>
          </a:p>
        </p:txBody>
      </p:sp>
      <p:sp>
        <p:nvSpPr>
          <p:cNvPr id="13" name="عنصر نائب لرقم الشريحة 12"/>
          <p:cNvSpPr>
            <a:spLocks noGrp="1"/>
          </p:cNvSpPr>
          <p:nvPr>
            <p:ph type="sldNum" sz="quarter" idx="12"/>
          </p:nvPr>
        </p:nvSpPr>
        <p:spPr/>
        <p:txBody>
          <a:bodyPr/>
          <a:lstStyle/>
          <a:p>
            <a:fld id="{A52FD637-9CDB-AB4D-9B0B-AD05F94FC469}" type="slidenum">
              <a:rPr lang="en-US" smtClean="0"/>
              <a:t>3</a:t>
            </a:fld>
            <a:endParaRPr lang="en-US"/>
          </a:p>
        </p:txBody>
      </p:sp>
    </p:spTree>
    <p:extLst>
      <p:ext uri="{BB962C8B-B14F-4D97-AF65-F5344CB8AC3E}">
        <p14:creationId xmlns:p14="http://schemas.microsoft.com/office/powerpoint/2010/main" val="4570338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81050" y="365125"/>
            <a:ext cx="9472749" cy="1325563"/>
          </a:xfrm>
        </p:spPr>
        <p:txBody>
          <a:bodyPr>
            <a:normAutofit/>
          </a:bodyPr>
          <a:lstStyle/>
          <a:p>
            <a:r>
              <a:rPr lang="en-US" b="1" dirty="0">
                <a:solidFill>
                  <a:schemeClr val="accent1">
                    <a:lumMod val="75000"/>
                  </a:schemeClr>
                </a:solidFill>
                <a:latin typeface="Franklin Gothic Demi Cond" panose="020B0706030402020204" pitchFamily="34" charset="0"/>
              </a:rPr>
              <a:t>SAB of Kuwait </a:t>
            </a:r>
            <a:r>
              <a:rPr lang="en-US" b="1" dirty="0">
                <a:solidFill>
                  <a:schemeClr val="accent1">
                    <a:lumMod val="75000"/>
                  </a:schemeClr>
                </a:solidFill>
                <a:latin typeface="Franklin Gothic Demi Cond" panose="020B0706030402020204" pitchFamily="34" charset="0"/>
              </a:rPr>
              <a:t>Control</a:t>
            </a:r>
          </a:p>
        </p:txBody>
      </p:sp>
      <p:sp>
        <p:nvSpPr>
          <p:cNvPr id="3" name="Content Placeholder 2"/>
          <p:cNvSpPr>
            <a:spLocks noGrp="1"/>
          </p:cNvSpPr>
          <p:nvPr>
            <p:ph idx="1"/>
          </p:nvPr>
        </p:nvSpPr>
        <p:spPr>
          <a:xfrm>
            <a:off x="1332411" y="1387367"/>
            <a:ext cx="9392196" cy="4493172"/>
          </a:xfrm>
        </p:spPr>
        <p:txBody>
          <a:bodyPr>
            <a:noAutofit/>
          </a:bodyPr>
          <a:lstStyle/>
          <a:p>
            <a:r>
              <a:rPr lang="en-US" sz="3200" b="1" smtClean="0"/>
              <a:t>SAB started to practice its control mission as a result of the authority provided by law.</a:t>
            </a:r>
          </a:p>
          <a:p>
            <a:r>
              <a:rPr lang="en-US" sz="3200" b="1" smtClean="0"/>
              <a:t> That law was convenient to realize an effective control on the public fund in that time, since it suited the nature of financial and economical positions of the state. </a:t>
            </a:r>
          </a:p>
          <a:p>
            <a:r>
              <a:rPr lang="en-US" sz="3200" b="1" smtClean="0"/>
              <a:t>It also suited the control methods followed by the other countries to realize an effective control on the public fund. </a:t>
            </a:r>
            <a:br>
              <a:rPr lang="en-US" sz="3200" b="1" smtClean="0"/>
            </a:br>
            <a:endParaRPr lang="en-US" sz="3200" b="1" dirty="0"/>
          </a:p>
        </p:txBody>
      </p:sp>
      <p:sp>
        <p:nvSpPr>
          <p:cNvPr id="7" name="عنصر نائب للتاريخ 6"/>
          <p:cNvSpPr>
            <a:spLocks noGrp="1"/>
          </p:cNvSpPr>
          <p:nvPr>
            <p:ph type="dt" sz="half" idx="10"/>
          </p:nvPr>
        </p:nvSpPr>
        <p:spPr/>
        <p:txBody>
          <a:bodyPr/>
          <a:lstStyle/>
          <a:p>
            <a:fld id="{4CD0C7E8-D26B-4F4B-92C3-7F971D57A671}" type="datetime6">
              <a:rPr lang="en-US" smtClean="0"/>
              <a:t>July 17</a:t>
            </a:fld>
            <a:endParaRPr lang="en-US"/>
          </a:p>
        </p:txBody>
      </p:sp>
      <p:sp>
        <p:nvSpPr>
          <p:cNvPr id="8" name="عنصر نائب لرقم الشريحة 7"/>
          <p:cNvSpPr>
            <a:spLocks noGrp="1"/>
          </p:cNvSpPr>
          <p:nvPr>
            <p:ph type="sldNum" sz="quarter" idx="12"/>
          </p:nvPr>
        </p:nvSpPr>
        <p:spPr/>
        <p:txBody>
          <a:bodyPr/>
          <a:lstStyle/>
          <a:p>
            <a:fld id="{A52FD637-9CDB-AB4D-9B0B-AD05F94FC469}" type="slidenum">
              <a:rPr lang="en-US" smtClean="0"/>
              <a:t>4</a:t>
            </a:fld>
            <a:endParaRPr lang="en-US"/>
          </a:p>
        </p:txBody>
      </p:sp>
    </p:spTree>
    <p:extLst>
      <p:ext uri="{BB962C8B-B14F-4D97-AF65-F5344CB8AC3E}">
        <p14:creationId xmlns:p14="http://schemas.microsoft.com/office/powerpoint/2010/main" val="16535996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19348" y="59250"/>
            <a:ext cx="9874169" cy="1325563"/>
          </a:xfrm>
        </p:spPr>
        <p:txBody>
          <a:bodyPr>
            <a:noAutofit/>
          </a:bodyPr>
          <a:lstStyle/>
          <a:p>
            <a:pPr algn="just"/>
            <a:r>
              <a:rPr lang="en-US" sz="4000" b="1" dirty="0">
                <a:solidFill>
                  <a:schemeClr val="accent1">
                    <a:lumMod val="75000"/>
                  </a:schemeClr>
                </a:solidFill>
                <a:latin typeface="Franklin Gothic Demi Cond" panose="020B0706030402020204" pitchFamily="34" charset="0"/>
              </a:rPr>
              <a:t>Financial instructions (</a:t>
            </a:r>
            <a:r>
              <a:rPr lang="en-US" sz="4000" b="1" dirty="0">
                <a:solidFill>
                  <a:schemeClr val="accent1">
                    <a:lumMod val="75000"/>
                  </a:schemeClr>
                </a:solidFill>
                <a:latin typeface="Franklin Gothic Demi Cond" panose="020B0706030402020204" pitchFamily="34" charset="0"/>
              </a:rPr>
              <a:t>laws- circulars </a:t>
            </a:r>
            <a:r>
              <a:rPr lang="en-US" sz="3600" b="1" dirty="0">
                <a:effectLst>
                  <a:outerShdw blurRad="38100" dist="38100" dir="2700000" algn="tl">
                    <a:srgbClr val="000000">
                      <a:alpha val="43137"/>
                    </a:srgbClr>
                  </a:outerShdw>
                </a:effectLst>
              </a:rPr>
              <a:t>- </a:t>
            </a:r>
            <a:r>
              <a:rPr lang="en-US" b="1" dirty="0">
                <a:solidFill>
                  <a:schemeClr val="accent1">
                    <a:lumMod val="75000"/>
                  </a:schemeClr>
                </a:solidFill>
                <a:latin typeface="Franklin Gothic Demi Cond" panose="020B0706030402020204" pitchFamily="34" charset="0"/>
              </a:rPr>
              <a:t>decisions</a:t>
            </a:r>
            <a:r>
              <a:rPr lang="en-US" sz="3600" b="1" dirty="0" smtClean="0">
                <a:effectLst>
                  <a:outerShdw blurRad="38100" dist="38100" dir="2700000" algn="tl">
                    <a:srgbClr val="000000">
                      <a:alpha val="43137"/>
                    </a:srgbClr>
                  </a:outerShdw>
                </a:effectLst>
              </a:rPr>
              <a:t>)</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19348" y="1712295"/>
            <a:ext cx="9457509" cy="3301140"/>
          </a:xfrm>
        </p:spPr>
        <p:txBody>
          <a:bodyPr>
            <a:noAutofit/>
          </a:bodyPr>
          <a:lstStyle/>
          <a:p>
            <a:pPr algn="just"/>
            <a:r>
              <a:rPr lang="en-US" sz="3200" b="1" dirty="0" smtClean="0"/>
              <a:t>Law </a:t>
            </a:r>
            <a:r>
              <a:rPr lang="en-US" sz="3200" b="1" dirty="0"/>
              <a:t>No. 49 of 2016 on public tenders. </a:t>
            </a:r>
            <a:endParaRPr lang="en-US" sz="3200" b="1" dirty="0" smtClean="0"/>
          </a:p>
          <a:p>
            <a:pPr algn="just"/>
            <a:r>
              <a:rPr lang="en-US" sz="3200" b="1" dirty="0" smtClean="0"/>
              <a:t>Ministry </a:t>
            </a:r>
            <a:r>
              <a:rPr lang="en-US" sz="3200" b="1" dirty="0"/>
              <a:t>of Finance Circular No. 2 of 2017 on </a:t>
            </a:r>
            <a:r>
              <a:rPr lang="en-US" sz="3200" b="1" dirty="0" smtClean="0"/>
              <a:t>Procurement.</a:t>
            </a:r>
          </a:p>
          <a:p>
            <a:pPr algn="just"/>
            <a:r>
              <a:rPr lang="en-US" sz="3200" b="1" dirty="0" smtClean="0"/>
              <a:t> </a:t>
            </a:r>
            <a:r>
              <a:rPr lang="en-US" sz="3200" b="1" dirty="0"/>
              <a:t>Decisions issued by the Executive on procurement </a:t>
            </a:r>
            <a:r>
              <a:rPr lang="en-US" sz="3200" b="1" dirty="0" smtClean="0"/>
              <a:t>.</a:t>
            </a:r>
          </a:p>
          <a:p>
            <a:pPr algn="just"/>
            <a:r>
              <a:rPr lang="en-US" sz="3200" b="1" dirty="0" smtClean="0"/>
              <a:t>Military </a:t>
            </a:r>
            <a:r>
              <a:rPr lang="en-US" sz="3200" b="1" dirty="0"/>
              <a:t>Articles Excluded from Law No. 49 of </a:t>
            </a:r>
            <a:r>
              <a:rPr lang="en-US" sz="3200" b="1" dirty="0" smtClean="0"/>
              <a:t>2016.</a:t>
            </a:r>
          </a:p>
        </p:txBody>
      </p:sp>
      <p:sp>
        <p:nvSpPr>
          <p:cNvPr id="4" name="عنصر نائب للتاريخ 3"/>
          <p:cNvSpPr>
            <a:spLocks noGrp="1"/>
          </p:cNvSpPr>
          <p:nvPr>
            <p:ph type="dt" sz="half" idx="10"/>
          </p:nvPr>
        </p:nvSpPr>
        <p:spPr/>
        <p:txBody>
          <a:bodyPr/>
          <a:lstStyle/>
          <a:p>
            <a:fld id="{65554472-70B2-4C37-AE4E-F9F3FA1E4648}"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5</a:t>
            </a:fld>
            <a:endParaRPr lang="en-US"/>
          </a:p>
        </p:txBody>
      </p:sp>
    </p:spTree>
    <p:extLst>
      <p:ext uri="{BB962C8B-B14F-4D97-AF65-F5344CB8AC3E}">
        <p14:creationId xmlns:p14="http://schemas.microsoft.com/office/powerpoint/2010/main" val="10491483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97726" y="365125"/>
            <a:ext cx="9405257" cy="1325563"/>
          </a:xfrm>
        </p:spPr>
        <p:txBody>
          <a:bodyPr>
            <a:normAutofit/>
          </a:bodyPr>
          <a:lstStyle/>
          <a:p>
            <a:pPr rtl="1"/>
            <a:r>
              <a:rPr lang="en-US" b="1" dirty="0">
                <a:solidFill>
                  <a:schemeClr val="accent1">
                    <a:lumMod val="75000"/>
                  </a:schemeClr>
                </a:solidFill>
                <a:latin typeface="Franklin Gothic Demi Cond" panose="020B0706030402020204" pitchFamily="34" charset="0"/>
              </a:rPr>
              <a:t>Types of public procurement:</a:t>
            </a:r>
          </a:p>
        </p:txBody>
      </p:sp>
      <p:sp>
        <p:nvSpPr>
          <p:cNvPr id="3" name="Content Placeholder 2"/>
          <p:cNvSpPr>
            <a:spLocks noGrp="1"/>
          </p:cNvSpPr>
          <p:nvPr>
            <p:ph idx="1"/>
          </p:nvPr>
        </p:nvSpPr>
        <p:spPr>
          <a:xfrm>
            <a:off x="1397726" y="1825625"/>
            <a:ext cx="9405257" cy="4351338"/>
          </a:xfrm>
        </p:spPr>
        <p:txBody>
          <a:bodyPr>
            <a:normAutofit/>
          </a:bodyPr>
          <a:lstStyle/>
          <a:p>
            <a:pPr>
              <a:lnSpc>
                <a:spcPct val="100000"/>
              </a:lnSpc>
            </a:pPr>
            <a:r>
              <a:rPr lang="en-US" b="1" dirty="0" smtClean="0"/>
              <a:t>If </a:t>
            </a:r>
            <a:r>
              <a:rPr lang="en-US" b="1" dirty="0"/>
              <a:t>the value of the contract exceeds KD 75,000, it shall </a:t>
            </a:r>
            <a:r>
              <a:rPr lang="en-US" b="1" dirty="0" smtClean="0"/>
              <a:t>be submitted </a:t>
            </a:r>
            <a:r>
              <a:rPr lang="en-US" b="1" dirty="0"/>
              <a:t>through the </a:t>
            </a:r>
            <a:r>
              <a:rPr lang="en-US" b="1" dirty="0" smtClean="0"/>
              <a:t>Central agency for public tenders in away of practice , direct contracting or  </a:t>
            </a:r>
            <a:r>
              <a:rPr lang="en-US" b="1" dirty="0"/>
              <a:t>group </a:t>
            </a:r>
            <a:r>
              <a:rPr lang="en-US" b="1" dirty="0" smtClean="0"/>
              <a:t>purchase</a:t>
            </a:r>
            <a:r>
              <a:rPr lang="en-US" b="1" dirty="0" smtClean="0"/>
              <a:t>.</a:t>
            </a:r>
          </a:p>
          <a:p>
            <a:pPr>
              <a:lnSpc>
                <a:spcPct val="100000"/>
              </a:lnSpc>
            </a:pPr>
            <a:r>
              <a:rPr lang="en-US" b="1" dirty="0" smtClean="0"/>
              <a:t>Less </a:t>
            </a:r>
            <a:r>
              <a:rPr lang="en-US" b="1" dirty="0" smtClean="0"/>
              <a:t>than 75000 KD </a:t>
            </a:r>
            <a:r>
              <a:rPr lang="en-US" b="1" dirty="0"/>
              <a:t>purchase through or practice according to circular 2 of 2017</a:t>
            </a:r>
            <a:r>
              <a:rPr lang="en-US" b="1" dirty="0" smtClean="0"/>
              <a:t>.</a:t>
            </a:r>
          </a:p>
          <a:p>
            <a:pPr>
              <a:lnSpc>
                <a:spcPct val="150000"/>
              </a:lnSpc>
            </a:pPr>
            <a:r>
              <a:rPr lang="en-US" b="1" dirty="0" smtClean="0"/>
              <a:t>Between </a:t>
            </a:r>
            <a:r>
              <a:rPr lang="en-US" b="1" dirty="0"/>
              <a:t>5000 -</a:t>
            </a:r>
            <a:r>
              <a:rPr lang="en-US" b="1" dirty="0" smtClean="0"/>
              <a:t> 75000 </a:t>
            </a:r>
            <a:r>
              <a:rPr lang="en-US" b="1" dirty="0"/>
              <a:t>KD </a:t>
            </a:r>
            <a:r>
              <a:rPr lang="en-US" b="1" dirty="0" smtClean="0"/>
              <a:t>by Exercise.</a:t>
            </a:r>
            <a:endParaRPr lang="en-US" b="1" dirty="0"/>
          </a:p>
        </p:txBody>
      </p:sp>
      <p:sp>
        <p:nvSpPr>
          <p:cNvPr id="4" name="عنصر نائب للتاريخ 3"/>
          <p:cNvSpPr>
            <a:spLocks noGrp="1"/>
          </p:cNvSpPr>
          <p:nvPr>
            <p:ph type="dt" sz="half" idx="10"/>
          </p:nvPr>
        </p:nvSpPr>
        <p:spPr/>
        <p:txBody>
          <a:bodyPr/>
          <a:lstStyle/>
          <a:p>
            <a:fld id="{961E2F69-0E0F-4169-9ABE-74C71B3DBC44}"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6</a:t>
            </a:fld>
            <a:endParaRPr lang="en-US"/>
          </a:p>
        </p:txBody>
      </p:sp>
    </p:spTree>
    <p:extLst>
      <p:ext uri="{BB962C8B-B14F-4D97-AF65-F5344CB8AC3E}">
        <p14:creationId xmlns:p14="http://schemas.microsoft.com/office/powerpoint/2010/main" val="18016182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97726" y="365125"/>
            <a:ext cx="9405257" cy="1325563"/>
          </a:xfrm>
        </p:spPr>
        <p:txBody>
          <a:bodyPr>
            <a:normAutofit/>
          </a:bodyPr>
          <a:lstStyle/>
          <a:p>
            <a:pPr rtl="1"/>
            <a:r>
              <a:rPr lang="en-US" b="1" dirty="0">
                <a:solidFill>
                  <a:schemeClr val="accent1">
                    <a:lumMod val="75000"/>
                  </a:schemeClr>
                </a:solidFill>
                <a:latin typeface="Franklin Gothic Demi Cond" panose="020B0706030402020204" pitchFamily="34" charset="0"/>
              </a:rPr>
              <a:t>Types of public </a:t>
            </a:r>
            <a:r>
              <a:rPr lang="en-US" b="1" dirty="0">
                <a:solidFill>
                  <a:schemeClr val="accent1">
                    <a:lumMod val="75000"/>
                  </a:schemeClr>
                </a:solidFill>
                <a:latin typeface="Franklin Gothic Demi Cond" panose="020B0706030402020204" pitchFamily="34" charset="0"/>
              </a:rPr>
              <a:t>procurement</a:t>
            </a:r>
            <a:r>
              <a:rPr lang="en-US" b="1" dirty="0">
                <a:solidFill>
                  <a:schemeClr val="accent1">
                    <a:lumMod val="75000"/>
                  </a:schemeClr>
                </a:solidFill>
                <a:latin typeface="Franklin Gothic Demi Cond" panose="020B0706030402020204" pitchFamily="34" charset="0"/>
              </a:rPr>
              <a:t>:</a:t>
            </a:r>
          </a:p>
        </p:txBody>
      </p:sp>
      <p:sp>
        <p:nvSpPr>
          <p:cNvPr id="3" name="Content Placeholder 2"/>
          <p:cNvSpPr>
            <a:spLocks noGrp="1"/>
          </p:cNvSpPr>
          <p:nvPr>
            <p:ph idx="1"/>
          </p:nvPr>
        </p:nvSpPr>
        <p:spPr>
          <a:xfrm>
            <a:off x="1397726" y="1825625"/>
            <a:ext cx="9405257" cy="4351338"/>
          </a:xfrm>
        </p:spPr>
        <p:txBody>
          <a:bodyPr>
            <a:normAutofit/>
          </a:bodyPr>
          <a:lstStyle/>
          <a:p>
            <a:r>
              <a:rPr lang="en-US" b="1" dirty="0" smtClean="0"/>
              <a:t>Between </a:t>
            </a:r>
            <a:r>
              <a:rPr lang="en-US" b="1" dirty="0"/>
              <a:t>2000-5000 </a:t>
            </a:r>
            <a:r>
              <a:rPr lang="en-US" b="1" dirty="0" smtClean="0"/>
              <a:t>KD are </a:t>
            </a:r>
            <a:r>
              <a:rPr lang="en-US" b="1" dirty="0"/>
              <a:t>drawn five offers from different </a:t>
            </a:r>
            <a:r>
              <a:rPr lang="en-US" b="1" dirty="0" smtClean="0"/>
              <a:t>companies and The </a:t>
            </a:r>
            <a:r>
              <a:rPr lang="en-US" b="1" dirty="0"/>
              <a:t>contract is signed </a:t>
            </a:r>
            <a:r>
              <a:rPr lang="en-US" b="1" dirty="0" smtClean="0"/>
              <a:t>directly.</a:t>
            </a:r>
          </a:p>
          <a:p>
            <a:r>
              <a:rPr lang="en-US" b="1" dirty="0" smtClean="0"/>
              <a:t>Less than </a:t>
            </a:r>
            <a:r>
              <a:rPr lang="en-US" b="1" dirty="0"/>
              <a:t>2000KD are drawn </a:t>
            </a:r>
            <a:r>
              <a:rPr lang="en-US" b="1" dirty="0" smtClean="0"/>
              <a:t>three offers </a:t>
            </a:r>
            <a:r>
              <a:rPr lang="en-US" b="1" dirty="0"/>
              <a:t>from different companies and The contract is signed directly</a:t>
            </a:r>
            <a:endParaRPr lang="en-US" b="1" dirty="0" smtClean="0"/>
          </a:p>
          <a:p>
            <a:r>
              <a:rPr lang="en-US" b="1" dirty="0" smtClean="0"/>
              <a:t>Through </a:t>
            </a:r>
            <a:r>
              <a:rPr lang="en-US" b="1" dirty="0"/>
              <a:t>collective </a:t>
            </a:r>
            <a:r>
              <a:rPr lang="en-US" b="1" dirty="0" smtClean="0"/>
              <a:t>purchase.</a:t>
            </a:r>
          </a:p>
          <a:p>
            <a:r>
              <a:rPr lang="en-US" b="1" dirty="0"/>
              <a:t>Through the internal and external covenant of sector </a:t>
            </a:r>
            <a:r>
              <a:rPr lang="en-US" b="1" dirty="0" smtClean="0"/>
              <a:t>employees.</a:t>
            </a:r>
          </a:p>
        </p:txBody>
      </p:sp>
      <p:sp>
        <p:nvSpPr>
          <p:cNvPr id="4" name="عنصر نائب للتاريخ 3"/>
          <p:cNvSpPr>
            <a:spLocks noGrp="1"/>
          </p:cNvSpPr>
          <p:nvPr>
            <p:ph type="dt" sz="half" idx="10"/>
          </p:nvPr>
        </p:nvSpPr>
        <p:spPr/>
        <p:txBody>
          <a:bodyPr/>
          <a:lstStyle/>
          <a:p>
            <a:fld id="{D1F70179-B301-4FF7-9FE6-4E2ED27E8485}" type="datetime6">
              <a:rPr lang="en-US" smtClean="0">
                <a:solidFill>
                  <a:prstClr val="black">
                    <a:tint val="75000"/>
                  </a:prstClr>
                </a:solidFill>
              </a:rPr>
              <a:t>July 17</a:t>
            </a:fld>
            <a:endParaRPr lang="en-US">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393533051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a:solidFill>
                  <a:schemeClr val="accent1">
                    <a:lumMod val="75000"/>
                  </a:schemeClr>
                </a:solidFill>
                <a:latin typeface="Franklin Gothic Demi Cond" panose="020B0706030402020204" pitchFamily="34" charset="0"/>
              </a:rPr>
              <a:t>How we do the </a:t>
            </a:r>
            <a:r>
              <a:rPr lang="en-US" b="1" dirty="0">
                <a:solidFill>
                  <a:schemeClr val="accent1">
                    <a:lumMod val="75000"/>
                  </a:schemeClr>
                </a:solidFill>
                <a:latin typeface="Franklin Gothic Demi Cond" panose="020B0706030402020204" pitchFamily="34" charset="0"/>
              </a:rPr>
              <a:t>Auditing</a:t>
            </a:r>
            <a:r>
              <a:rPr lang="en-US" b="1" dirty="0">
                <a:solidFill>
                  <a:schemeClr val="accent1">
                    <a:lumMod val="75000"/>
                  </a:schemeClr>
                </a:solidFill>
                <a:latin typeface="Franklin Gothic Demi Cond" panose="020B0706030402020204" pitchFamily="34" charset="0"/>
              </a:rPr>
              <a:t> in SAB of Kuwait ?</a:t>
            </a:r>
            <a:endParaRPr lang="ar-KW" b="1" dirty="0">
              <a:solidFill>
                <a:schemeClr val="accent1">
                  <a:lumMod val="75000"/>
                </a:schemeClr>
              </a:solidFill>
              <a:latin typeface="Franklin Gothic Demi Cond" panose="020B0706030402020204" pitchFamily="34" charset="0"/>
            </a:endParaRPr>
          </a:p>
        </p:txBody>
      </p:sp>
      <p:sp>
        <p:nvSpPr>
          <p:cNvPr id="3" name="عنصر نائب للمحتوى 2"/>
          <p:cNvSpPr>
            <a:spLocks noGrp="1"/>
          </p:cNvSpPr>
          <p:nvPr>
            <p:ph idx="1"/>
          </p:nvPr>
        </p:nvSpPr>
        <p:spPr/>
        <p:txBody>
          <a:bodyPr>
            <a:normAutofit/>
          </a:bodyPr>
          <a:lstStyle/>
          <a:p>
            <a:endParaRPr lang="en-US" sz="3600" b="1" dirty="0" smtClean="0"/>
          </a:p>
          <a:p>
            <a:r>
              <a:rPr lang="en-US" sz="3600" b="1" dirty="0" smtClean="0"/>
              <a:t>First : checking </a:t>
            </a:r>
            <a:r>
              <a:rPr lang="en-US" sz="3600" b="1" dirty="0"/>
              <a:t>by prior control </a:t>
            </a:r>
            <a:r>
              <a:rPr lang="en-US" sz="3600" b="1" dirty="0" smtClean="0"/>
              <a:t>.</a:t>
            </a:r>
          </a:p>
          <a:p>
            <a:r>
              <a:rPr lang="en-US" sz="3600" b="1" dirty="0" smtClean="0"/>
              <a:t>Finally : Auditing after payment .</a:t>
            </a:r>
          </a:p>
          <a:p>
            <a:endParaRPr lang="ar-KW" sz="3600" b="1" dirty="0"/>
          </a:p>
        </p:txBody>
      </p:sp>
      <p:sp>
        <p:nvSpPr>
          <p:cNvPr id="4" name="عنصر نائب للتاريخ 3"/>
          <p:cNvSpPr>
            <a:spLocks noGrp="1"/>
          </p:cNvSpPr>
          <p:nvPr>
            <p:ph type="dt" sz="half" idx="10"/>
          </p:nvPr>
        </p:nvSpPr>
        <p:spPr/>
        <p:txBody>
          <a:bodyPr/>
          <a:lstStyle/>
          <a:p>
            <a:fld id="{9DCA2EC8-C45B-46C7-B2E7-D67561598876}"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8</a:t>
            </a:fld>
            <a:endParaRPr lang="en-US"/>
          </a:p>
        </p:txBody>
      </p:sp>
    </p:spTree>
    <p:extLst>
      <p:ext uri="{BB962C8B-B14F-4D97-AF65-F5344CB8AC3E}">
        <p14:creationId xmlns:p14="http://schemas.microsoft.com/office/powerpoint/2010/main" val="34129626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1600" y="880533"/>
            <a:ext cx="9392194" cy="810155"/>
          </a:xfrm>
        </p:spPr>
        <p:txBody>
          <a:bodyPr>
            <a:noAutofit/>
          </a:bodyPr>
          <a:lstStyle/>
          <a:p>
            <a:r>
              <a:rPr lang="en-US" b="1" dirty="0">
                <a:solidFill>
                  <a:schemeClr val="accent1">
                    <a:lumMod val="75000"/>
                  </a:schemeClr>
                </a:solidFill>
                <a:latin typeface="Franklin Gothic Demi Cond" panose="020B0706030402020204" pitchFamily="34" charset="0"/>
              </a:rPr>
              <a:t>Article </a:t>
            </a:r>
            <a:r>
              <a:rPr lang="en-US" b="1" dirty="0">
                <a:solidFill>
                  <a:schemeClr val="accent1">
                    <a:lumMod val="75000"/>
                  </a:schemeClr>
                </a:solidFill>
                <a:latin typeface="Franklin Gothic Demi Cond" panose="020B0706030402020204" pitchFamily="34" charset="0"/>
              </a:rPr>
              <a:t>no 13 </a:t>
            </a:r>
            <a:r>
              <a:rPr lang="en-US" b="1" dirty="0">
                <a:solidFill>
                  <a:schemeClr val="accent1">
                    <a:lumMod val="75000"/>
                  </a:schemeClr>
                </a:solidFill>
                <a:latin typeface="Franklin Gothic Demi Cond" panose="020B0706030402020204" pitchFamily="34" charset="0"/>
              </a:rPr>
              <a:t>&amp;14 </a:t>
            </a:r>
            <a:r>
              <a:rPr lang="en-US" b="1" dirty="0">
                <a:solidFill>
                  <a:schemeClr val="accent1">
                    <a:lumMod val="75000"/>
                  </a:schemeClr>
                </a:solidFill>
                <a:latin typeface="Franklin Gothic Demi Cond" panose="020B0706030402020204" pitchFamily="34" charset="0"/>
              </a:rPr>
              <a:t>of The Establishment of the State Audit Bureau Law No. 30 </a:t>
            </a:r>
            <a:r>
              <a:rPr lang="en-US" b="1" dirty="0">
                <a:solidFill>
                  <a:schemeClr val="accent1">
                    <a:lumMod val="75000"/>
                  </a:schemeClr>
                </a:solidFill>
                <a:latin typeface="Franklin Gothic Demi Cond" panose="020B0706030402020204" pitchFamily="34" charset="0"/>
              </a:rPr>
              <a:t>(1964</a:t>
            </a:r>
            <a:r>
              <a:rPr lang="en-US" b="1" dirty="0">
                <a:solidFill>
                  <a:schemeClr val="accent1">
                    <a:lumMod val="75000"/>
                  </a:schemeClr>
                </a:solidFill>
                <a:latin typeface="Franklin Gothic Demi Cond" panose="020B0706030402020204" pitchFamily="34" charset="0"/>
              </a:rPr>
              <a:t>) </a:t>
            </a:r>
            <a:r>
              <a:rPr lang="en-US" b="1" dirty="0">
                <a:solidFill>
                  <a:schemeClr val="accent1">
                    <a:lumMod val="75000"/>
                  </a:schemeClr>
                </a:solidFill>
                <a:latin typeface="Franklin Gothic Demi Cond" panose="020B0706030402020204" pitchFamily="34" charset="0"/>
              </a:rPr>
              <a:t>.</a:t>
            </a:r>
            <a:r>
              <a:rPr lang="en-US" b="1" dirty="0">
                <a:solidFill>
                  <a:schemeClr val="accent1">
                    <a:lumMod val="75000"/>
                  </a:schemeClr>
                </a:solidFill>
                <a:latin typeface="Franklin Gothic Demi Cond" panose="020B0706030402020204" pitchFamily="34" charset="0"/>
              </a:rPr>
              <a:t/>
            </a:r>
            <a:br>
              <a:rPr lang="en-US" b="1" dirty="0">
                <a:solidFill>
                  <a:schemeClr val="accent1">
                    <a:lumMod val="75000"/>
                  </a:schemeClr>
                </a:solidFill>
                <a:latin typeface="Franklin Gothic Demi Cond" panose="020B0706030402020204" pitchFamily="34" charset="0"/>
              </a:rPr>
            </a:br>
            <a:endParaRPr lang="en-US" b="1" dirty="0">
              <a:solidFill>
                <a:schemeClr val="accent1">
                  <a:lumMod val="75000"/>
                </a:schemeClr>
              </a:solidFill>
              <a:latin typeface="Franklin Gothic Demi Cond" panose="020B0706030402020204" pitchFamily="34" charset="0"/>
            </a:endParaRPr>
          </a:p>
        </p:txBody>
      </p:sp>
      <p:sp>
        <p:nvSpPr>
          <p:cNvPr id="3" name="Content Placeholder 2"/>
          <p:cNvSpPr>
            <a:spLocks noGrp="1"/>
          </p:cNvSpPr>
          <p:nvPr>
            <p:ph idx="1"/>
          </p:nvPr>
        </p:nvSpPr>
        <p:spPr>
          <a:xfrm>
            <a:off x="1371600" y="1825625"/>
            <a:ext cx="9392194" cy="4351338"/>
          </a:xfrm>
        </p:spPr>
        <p:txBody>
          <a:bodyPr>
            <a:normAutofit fontScale="92500" lnSpcReduction="20000"/>
          </a:bodyPr>
          <a:lstStyle/>
          <a:p>
            <a:pPr algn="just">
              <a:lnSpc>
                <a:spcPct val="110000"/>
              </a:lnSpc>
            </a:pPr>
            <a:r>
              <a:rPr lang="en-US" b="1" dirty="0" smtClean="0"/>
              <a:t>Supply </a:t>
            </a:r>
            <a:r>
              <a:rPr lang="en-US" b="1" dirty="0"/>
              <a:t>and public works tenders, where the value of each is upwards of one hundred thousand dinars** shall be subject to the SAB prior control. In determining such value, consideration shall be given to the gross value of the articles or works under tender, calculated on the basis of minimum prices of tenders fulfilling the conditions required. </a:t>
            </a:r>
          </a:p>
          <a:p>
            <a:pPr algn="just">
              <a:lnSpc>
                <a:spcPct val="110000"/>
              </a:lnSpc>
            </a:pPr>
            <a:r>
              <a:rPr lang="en-US" b="1" dirty="0"/>
              <a:t>The SAB shall settle the matter and notify the authority concerned of the result within a period not exceeding seven days from the date of receipt of the tender documents and all the papers, documents, statements and explanations related to it, in full and duly completed. </a:t>
            </a:r>
          </a:p>
          <a:p>
            <a:pPr algn="just"/>
            <a:endParaRPr lang="en-US" b="1" dirty="0" smtClean="0"/>
          </a:p>
          <a:p>
            <a:pPr algn="just"/>
            <a:endParaRPr lang="en-US" b="1" dirty="0"/>
          </a:p>
        </p:txBody>
      </p:sp>
      <p:sp>
        <p:nvSpPr>
          <p:cNvPr id="4" name="عنصر نائب للتاريخ 3"/>
          <p:cNvSpPr>
            <a:spLocks noGrp="1"/>
          </p:cNvSpPr>
          <p:nvPr>
            <p:ph type="dt" sz="half" idx="10"/>
          </p:nvPr>
        </p:nvSpPr>
        <p:spPr/>
        <p:txBody>
          <a:bodyPr/>
          <a:lstStyle/>
          <a:p>
            <a:fld id="{4B9AF37C-0E07-45C2-BA92-6623CFA8982B}" type="datetime6">
              <a:rPr lang="en-US" smtClean="0"/>
              <a:t>July 17</a:t>
            </a:fld>
            <a:endParaRPr lang="en-US"/>
          </a:p>
        </p:txBody>
      </p:sp>
      <p:sp>
        <p:nvSpPr>
          <p:cNvPr id="5" name="عنصر نائب لرقم الشريحة 4"/>
          <p:cNvSpPr>
            <a:spLocks noGrp="1"/>
          </p:cNvSpPr>
          <p:nvPr>
            <p:ph type="sldNum" sz="quarter" idx="12"/>
          </p:nvPr>
        </p:nvSpPr>
        <p:spPr/>
        <p:txBody>
          <a:bodyPr/>
          <a:lstStyle/>
          <a:p>
            <a:fld id="{A52FD637-9CDB-AB4D-9B0B-AD05F94FC469}" type="slidenum">
              <a:rPr lang="en-US" smtClean="0"/>
              <a:t>9</a:t>
            </a:fld>
            <a:endParaRPr lang="en-US"/>
          </a:p>
        </p:txBody>
      </p:sp>
    </p:spTree>
    <p:extLst>
      <p:ext uri="{BB962C8B-B14F-4D97-AF65-F5344CB8AC3E}">
        <p14:creationId xmlns:p14="http://schemas.microsoft.com/office/powerpoint/2010/main" val="17941964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990</TotalTime>
  <Words>1007</Words>
  <Application>Microsoft Office PowerPoint</Application>
  <PresentationFormat>مخصص</PresentationFormat>
  <Paragraphs>117</Paragraphs>
  <Slides>19</Slides>
  <Notes>1</Notes>
  <HiddenSlides>0</HiddenSlides>
  <MMClips>0</MMClips>
  <ScaleCrop>false</ScaleCrop>
  <HeadingPairs>
    <vt:vector size="4" baseType="variant">
      <vt:variant>
        <vt:lpstr>نسق</vt:lpstr>
      </vt:variant>
      <vt:variant>
        <vt:i4>2</vt:i4>
      </vt:variant>
      <vt:variant>
        <vt:lpstr>عناوين الشرائح</vt:lpstr>
      </vt:variant>
      <vt:variant>
        <vt:i4>19</vt:i4>
      </vt:variant>
    </vt:vector>
  </HeadingPairs>
  <TitlesOfParts>
    <vt:vector size="21" baseType="lpstr">
      <vt:lpstr>Office Theme</vt:lpstr>
      <vt:lpstr>1_Office Theme</vt:lpstr>
      <vt:lpstr>Abstract of State Audit Bureau of Kuwait  in conducting the public procurement audit </vt:lpstr>
      <vt:lpstr>Introduction</vt:lpstr>
      <vt:lpstr>The law No: 30 for the year 1964 was issued to establish the State Audit Bureau:</vt:lpstr>
      <vt:lpstr>SAB of Kuwait Control</vt:lpstr>
      <vt:lpstr>Financial instructions (laws- circulars - decisions)</vt:lpstr>
      <vt:lpstr>Types of public procurement:</vt:lpstr>
      <vt:lpstr>Types of public procurement:</vt:lpstr>
      <vt:lpstr>How we do the Auditing in SAB of Kuwait ?</vt:lpstr>
      <vt:lpstr>Article no 13 &amp;14 of The Establishment of the State Audit Bureau Law No. 30 (1964) . </vt:lpstr>
      <vt:lpstr>Actions taken by checking with SAB prior control depends on:</vt:lpstr>
      <vt:lpstr> The results of SAB prior control</vt:lpstr>
      <vt:lpstr>عرض تقديمي في PowerPoint</vt:lpstr>
      <vt:lpstr>Some of the SAB prior control notes that were noted when checking</vt:lpstr>
      <vt:lpstr>Finally : Auditing after payment .</vt:lpstr>
      <vt:lpstr>Finally : Auditing after payment .</vt:lpstr>
      <vt:lpstr>Override cases detected by manual checks</vt:lpstr>
      <vt:lpstr>عرض تقديمي في PowerPoint</vt:lpstr>
      <vt:lpstr>عرض تقديمي في PowerPoint</vt:lpstr>
      <vt:lpstr> 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سامسونج</cp:lastModifiedBy>
  <cp:revision>53</cp:revision>
  <cp:lastPrinted>2017-06-29T10:44:01Z</cp:lastPrinted>
  <dcterms:created xsi:type="dcterms:W3CDTF">2017-06-28T13:28:17Z</dcterms:created>
  <dcterms:modified xsi:type="dcterms:W3CDTF">2017-07-04T08:35:13Z</dcterms:modified>
</cp:coreProperties>
</file>